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 id="2147483706" r:id="rId2"/>
  </p:sldMasterIdLst>
  <p:notesMasterIdLst>
    <p:notesMasterId r:id="rId80"/>
  </p:notesMasterIdLst>
  <p:sldIdLst>
    <p:sldId id="606" r:id="rId3"/>
    <p:sldId id="256" r:id="rId4"/>
    <p:sldId id="257" r:id="rId5"/>
    <p:sldId id="553" r:id="rId6"/>
    <p:sldId id="621" r:id="rId7"/>
    <p:sldId id="325" r:id="rId8"/>
    <p:sldId id="272" r:id="rId9"/>
    <p:sldId id="362" r:id="rId10"/>
    <p:sldId id="370" r:id="rId11"/>
    <p:sldId id="275" r:id="rId12"/>
    <p:sldId id="464" r:id="rId13"/>
    <p:sldId id="465" r:id="rId14"/>
    <p:sldId id="466" r:id="rId15"/>
    <p:sldId id="467" r:id="rId16"/>
    <p:sldId id="468" r:id="rId17"/>
    <p:sldId id="469" r:id="rId18"/>
    <p:sldId id="381" r:id="rId19"/>
    <p:sldId id="382" r:id="rId20"/>
    <p:sldId id="270" r:id="rId21"/>
    <p:sldId id="276" r:id="rId22"/>
    <p:sldId id="323" r:id="rId23"/>
    <p:sldId id="269" r:id="rId24"/>
    <p:sldId id="383" r:id="rId25"/>
    <p:sldId id="385" r:id="rId26"/>
    <p:sldId id="386" r:id="rId27"/>
    <p:sldId id="473" r:id="rId28"/>
    <p:sldId id="609" r:id="rId29"/>
    <p:sldId id="611" r:id="rId30"/>
    <p:sldId id="610" r:id="rId31"/>
    <p:sldId id="608" r:id="rId32"/>
    <p:sldId id="387" r:id="rId33"/>
    <p:sldId id="463" r:id="rId34"/>
    <p:sldId id="470" r:id="rId35"/>
    <p:sldId id="474" r:id="rId36"/>
    <p:sldId id="629" r:id="rId37"/>
    <p:sldId id="630" r:id="rId38"/>
    <p:sldId id="631" r:id="rId39"/>
    <p:sldId id="632" r:id="rId40"/>
    <p:sldId id="633" r:id="rId41"/>
    <p:sldId id="634" r:id="rId42"/>
    <p:sldId id="635" r:id="rId43"/>
    <p:sldId id="472" r:id="rId44"/>
    <p:sldId id="607" r:id="rId45"/>
    <p:sldId id="612" r:id="rId46"/>
    <p:sldId id="613" r:id="rId47"/>
    <p:sldId id="471" r:id="rId48"/>
    <p:sldId id="614" r:id="rId49"/>
    <p:sldId id="622" r:id="rId50"/>
    <p:sldId id="390" r:id="rId51"/>
    <p:sldId id="391" r:id="rId52"/>
    <p:sldId id="623" r:id="rId53"/>
    <p:sldId id="625" r:id="rId54"/>
    <p:sldId id="626" r:id="rId55"/>
    <p:sldId id="627" r:id="rId56"/>
    <p:sldId id="628" r:id="rId57"/>
    <p:sldId id="636" r:id="rId58"/>
    <p:sldId id="655" r:id="rId59"/>
    <p:sldId id="656" r:id="rId60"/>
    <p:sldId id="638" r:id="rId61"/>
    <p:sldId id="637" r:id="rId62"/>
    <p:sldId id="639" r:id="rId63"/>
    <p:sldId id="640" r:id="rId64"/>
    <p:sldId id="641" r:id="rId65"/>
    <p:sldId id="642" r:id="rId66"/>
    <p:sldId id="643" r:id="rId67"/>
    <p:sldId id="645" r:id="rId68"/>
    <p:sldId id="644" r:id="rId69"/>
    <p:sldId id="646" r:id="rId70"/>
    <p:sldId id="647" r:id="rId71"/>
    <p:sldId id="648" r:id="rId72"/>
    <p:sldId id="649" r:id="rId73"/>
    <p:sldId id="650" r:id="rId74"/>
    <p:sldId id="651" r:id="rId75"/>
    <p:sldId id="657" r:id="rId76"/>
    <p:sldId id="658" r:id="rId77"/>
    <p:sldId id="654" r:id="rId78"/>
    <p:sldId id="659" r:id="rId7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BC5"/>
    <a:srgbClr val="FEDF00"/>
    <a:srgbClr val="00B9E7"/>
    <a:srgbClr val="8CC747"/>
    <a:srgbClr val="FF6D22"/>
    <a:srgbClr val="EE3D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97" autoAdjust="0"/>
    <p:restoredTop sz="83810" autoAdjust="0"/>
  </p:normalViewPr>
  <p:slideViewPr>
    <p:cSldViewPr snapToGrid="0" snapToObjects="1">
      <p:cViewPr varScale="1">
        <p:scale>
          <a:sx n="120" d="100"/>
          <a:sy n="120" d="100"/>
        </p:scale>
        <p:origin x="2528" y="184"/>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C985B7B-9099-4114-B0C7-B2AD48E2616D}" type="datetimeFigureOut">
              <a:rPr lang="en-US" smtClean="0"/>
              <a:t>6/15/19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542C9BD-D401-4375-8DAC-948BC49461A5}" type="slidenum">
              <a:rPr lang="en-US" smtClean="0"/>
              <a:t>‹#›</a:t>
            </a:fld>
            <a:endParaRPr lang="en-US"/>
          </a:p>
        </p:txBody>
      </p:sp>
    </p:spTree>
    <p:extLst>
      <p:ext uri="{BB962C8B-B14F-4D97-AF65-F5344CB8AC3E}">
        <p14:creationId xmlns:p14="http://schemas.microsoft.com/office/powerpoint/2010/main" val="34044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a:t>
            </a:fld>
            <a:endParaRPr lang="en-US"/>
          </a:p>
        </p:txBody>
      </p:sp>
    </p:spTree>
    <p:extLst>
      <p:ext uri="{BB962C8B-B14F-4D97-AF65-F5344CB8AC3E}">
        <p14:creationId xmlns:p14="http://schemas.microsoft.com/office/powerpoint/2010/main" val="50975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you ready?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18</a:t>
            </a:fld>
            <a:endParaRPr lang="en-US"/>
          </a:p>
        </p:txBody>
      </p:sp>
    </p:spTree>
    <p:extLst>
      <p:ext uri="{BB962C8B-B14F-4D97-AF65-F5344CB8AC3E}">
        <p14:creationId xmlns:p14="http://schemas.microsoft.com/office/powerpoint/2010/main" val="13677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Where does R come into play for all this Big Data? Here's a breakdown for your history</a:t>
            </a:r>
            <a:r>
              <a:rPr lang="en-US" baseline="0" dirty="0" smtClean="0"/>
              <a:t> buffs out there. </a:t>
            </a:r>
            <a:br>
              <a:rPr lang="en-US" baseline="0" dirty="0" smtClean="0"/>
            </a:br>
            <a:r>
              <a:rPr lang="en-US" baseline="0" dirty="0" smtClean="0"/>
              <a:t/>
            </a:r>
            <a:br>
              <a:rPr lang="en-US" baseline="0" dirty="0" smtClean="0"/>
            </a:br>
            <a:r>
              <a:rPr lang="en-US" baseline="0" dirty="0" smtClean="0"/>
              <a:t>R is a statistical programming language built by statisticians for statisticians. </a:t>
            </a:r>
          </a:p>
          <a:p>
            <a:endParaRPr lang="en-US" baseline="0" dirty="0" smtClean="0"/>
          </a:p>
          <a:p>
            <a:r>
              <a:rPr lang="en-US" dirty="0" smtClean="0"/>
              <a:t>Some</a:t>
            </a:r>
            <a:r>
              <a:rPr lang="en-US" baseline="0" dirty="0" smtClean="0"/>
              <a:t> say the best thing about R is that it was written by statisticians. Others say the worst thing about R is that it was written by statisticians and not developers. </a:t>
            </a:r>
          </a:p>
          <a:p>
            <a:endParaRPr lang="en-US" baseline="0" dirty="0" smtClean="0"/>
          </a:p>
          <a:p>
            <a:r>
              <a:rPr lang="en-US" baseline="0" dirty="0" smtClean="0"/>
              <a:t>It was built in Bell Labs and was originally called “S.” Now if you ask me, when you are planning to release a new version of a product or programming language you would go with the proceeding letter in the alphabet and not the letter before it, or “R”</a:t>
            </a:r>
          </a:p>
          <a:p>
            <a:endParaRPr lang="en-US" baseline="0" dirty="0" smtClean="0"/>
          </a:p>
          <a:p>
            <a:r>
              <a:rPr lang="en-US" baseline="0" dirty="0" smtClean="0"/>
              <a:t>Anyways, it evolved to R in 1997 with source code and packages available on CRAN and it is a GNU project. </a:t>
            </a:r>
          </a:p>
          <a:p>
            <a:endParaRPr lang="en-US" dirty="0" smtClean="0"/>
          </a:p>
          <a:p>
            <a:r>
              <a:rPr lang="en-US" dirty="0" smtClean="0"/>
              <a:t>CRAN – comprehensive R Archive</a:t>
            </a:r>
            <a:r>
              <a:rPr lang="en-US" baseline="0" dirty="0" smtClean="0"/>
              <a:t> Network</a:t>
            </a:r>
          </a:p>
          <a:p>
            <a:r>
              <a:rPr lang="en-US" baseline="0" dirty="0" smtClean="0"/>
              <a:t>Stats – started with roughly 12 packages. Now at 8,485 (May 24, 2016)</a:t>
            </a:r>
          </a:p>
          <a:p>
            <a:endParaRPr lang="en-US" baseline="0" dirty="0" smtClean="0"/>
          </a:p>
          <a:p>
            <a:r>
              <a:rPr lang="en-US" baseline="0" dirty="0" smtClean="0"/>
              <a:t>Ill open this shiny app here which is a real-time view of R packages being downloaded in the last 5 minutes. We’ll be developing a shiny app later in this class as well. But this best represents the popularity of R and its future growth. </a:t>
            </a:r>
          </a:p>
          <a:p>
            <a:r>
              <a:rPr lang="en-US" baseline="0" dirty="0" smtClean="0"/>
              <a:t>Stream of downloading packages for R – </a:t>
            </a:r>
          </a:p>
          <a:p>
            <a:endParaRPr lang="en-US" baseline="0" dirty="0" smtClean="0"/>
          </a:p>
          <a:p>
            <a:r>
              <a:rPr lang="en-US" baseline="0" dirty="0" smtClean="0"/>
              <a:t>CRAN package downloads </a:t>
            </a:r>
          </a:p>
          <a:p>
            <a:r>
              <a:rPr lang="en-US" baseline="0" dirty="0" smtClean="0"/>
              <a:t>https://gallery.shinyapps.io/087-crandash/</a:t>
            </a:r>
          </a:p>
          <a:p>
            <a:endParaRPr lang="en-US" baseline="0" dirty="0" smtClean="0"/>
          </a:p>
          <a:p>
            <a:r>
              <a:rPr lang="en-US" baseline="0" dirty="0" smtClean="0"/>
              <a:t>As for WHY R? Well lets compare the side-by-side against its arch nemesis, python. </a:t>
            </a:r>
          </a:p>
          <a:p>
            <a:endParaRPr lang="en-US" baseline="0" dirty="0" smtClean="0"/>
          </a:p>
          <a:p>
            <a:r>
              <a:rPr lang="en-US" baseline="0" dirty="0" smtClean="0"/>
              <a:t>R vs Python example:</a:t>
            </a:r>
          </a:p>
          <a:p>
            <a:r>
              <a:rPr lang="en-US" baseline="0" dirty="0" smtClean="0"/>
              <a:t>https://www.datacamp.com/community/tutorials/r-or-python-for-data-analysis#gs._m3kPls</a:t>
            </a:r>
          </a:p>
          <a:p>
            <a:endParaRPr lang="en-US" baseline="0" dirty="0" smtClean="0"/>
          </a:p>
          <a:p>
            <a:r>
              <a:rPr lang="en-US" baseline="0" dirty="0" smtClean="0"/>
              <a:t>OR </a:t>
            </a:r>
          </a:p>
          <a:p>
            <a:endParaRPr lang="en-US" baseline="0" dirty="0" smtClean="0"/>
          </a:p>
          <a:p>
            <a:r>
              <a:rPr lang="en-US" baseline="0" dirty="0" smtClean="0"/>
              <a:t>http://blog.datacamp.com/wp-content/uploads/2015/05/R-vs-Python-216-2.png</a:t>
            </a:r>
          </a:p>
          <a:p>
            <a:endParaRPr lang="en-US" baseline="0" dirty="0" smtClean="0"/>
          </a:p>
          <a:p>
            <a:r>
              <a:rPr lang="en-US" baseline="0" dirty="0" smtClean="0"/>
              <a:t>- In code repositories, there's a great quote here by a professor of computer science, “I don’t see Python building up a huge code repository comparable to CRAN. R has a gigantic head start, and statistics simply is not Pythons central mission.”</a:t>
            </a:r>
          </a:p>
          <a:p>
            <a:endParaRPr lang="en-US" baseline="0" dirty="0" smtClean="0"/>
          </a:p>
          <a:p>
            <a:pPr marL="174708" indent="-174708">
              <a:buFontTx/>
              <a:buChar char="-"/>
            </a:pPr>
            <a:r>
              <a:rPr lang="en-US" baseline="0" dirty="0" smtClean="0"/>
              <a:t>For comparison on jobs using R…be the shark, people! </a:t>
            </a:r>
          </a:p>
          <a:p>
            <a:pPr marL="174708" indent="-174708">
              <a:buFontTx/>
              <a:buChar char="-"/>
            </a:pPr>
            <a:endParaRPr lang="en-US" baseline="0" dirty="0" smtClean="0"/>
          </a:p>
          <a:p>
            <a:pPr marL="174708" indent="-174708">
              <a:buFontTx/>
              <a:buChar char="-"/>
            </a:pPr>
            <a:r>
              <a:rPr lang="en-US" baseline="0" dirty="0" smtClean="0"/>
              <a:t>General – when doing </a:t>
            </a:r>
            <a:r>
              <a:rPr lang="en-US" baseline="0" dirty="0" err="1" smtClean="0"/>
              <a:t>Kaggle</a:t>
            </a:r>
            <a:r>
              <a:rPr lang="en-US" baseline="0" dirty="0" smtClean="0"/>
              <a:t> or the data science hackathon competitions, the participants are mostly using R to win. </a:t>
            </a:r>
          </a:p>
          <a:p>
            <a:pPr marL="174708" indent="-174708">
              <a:buFontTx/>
              <a:buChar char="-"/>
            </a:pPr>
            <a:endParaRPr lang="en-US" baseline="0" dirty="0" smtClean="0"/>
          </a:p>
          <a:p>
            <a:pPr marL="174708" indent="-174708">
              <a:buFontTx/>
              <a:buChar char="-"/>
            </a:pPr>
            <a:r>
              <a:rPr lang="en-US" baseline="0" dirty="0" smtClean="0"/>
              <a:t>Support – The community in stack overflow are asking and answering a lot of questions about R </a:t>
            </a:r>
          </a:p>
          <a:p>
            <a:pPr marL="174708" indent="-174708">
              <a:buFontTx/>
              <a:buChar char="-"/>
            </a:pPr>
            <a:endParaRPr lang="en-US" baseline="0" dirty="0" smtClean="0"/>
          </a:p>
          <a:p>
            <a:pPr marL="174708" indent="-174708">
              <a:buFontTx/>
              <a:buChar char="-"/>
            </a:pPr>
            <a:r>
              <a:rPr lang="en-US" baseline="0" dirty="0" smtClean="0"/>
              <a:t>Job trends are obviously up for R</a:t>
            </a:r>
          </a:p>
          <a:p>
            <a:pPr marL="174708" indent="-174708">
              <a:buFontTx/>
              <a:buChar char="-"/>
            </a:pPr>
            <a:endParaRPr lang="en-US" baseline="0" dirty="0" smtClean="0"/>
          </a:p>
          <a:p>
            <a:pPr marL="174708" indent="-174708">
              <a:buFontTx/>
              <a:buChar char="-"/>
            </a:pPr>
            <a:r>
              <a:rPr lang="en-US" baseline="0" dirty="0" smtClean="0"/>
              <a:t>Visualizations – This is really where R separates itself from Python and the rest of the pack. It far exceeds its capabilities for visualizations available and packages that support visualizations. </a:t>
            </a:r>
          </a:p>
          <a:p>
            <a:pPr marL="174708" indent="-174708">
              <a:buFontTx/>
              <a:buChar char="-"/>
            </a:pPr>
            <a:endParaRPr lang="en-US" baseline="0" dirty="0" smtClean="0"/>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r>
              <a:rPr lang="en-US" baseline="0" dirty="0" smtClean="0"/>
              <a:t>In April of 2015 Microsoft acquired Revolution Analytics, the commercial provider of software and services for the R programming language </a:t>
            </a:r>
          </a:p>
          <a:p>
            <a:pPr marL="174708" indent="-174708">
              <a:buFontTx/>
              <a:buChar char="-"/>
            </a:pPr>
            <a:r>
              <a:rPr lang="en-US" baseline="0" dirty="0" smtClean="0"/>
              <a:t>Why </a:t>
            </a:r>
            <a:r>
              <a:rPr lang="en-US" baseline="0" dirty="0" err="1" smtClean="0"/>
              <a:t>tho</a:t>
            </a:r>
            <a:r>
              <a:rPr lang="en-US" baseline="0" dirty="0" smtClean="0"/>
              <a:t>? Well Microsoft realized that at the time, more than 2 million people worldwide have been using R as the statistical computing and predictive analytics programming language</a:t>
            </a:r>
          </a:p>
          <a:p>
            <a:pPr marL="174708" indent="-174708">
              <a:buFontTx/>
              <a:buChar char="-"/>
            </a:pPr>
            <a:endParaRPr lang="en-US" baseline="0" dirty="0" smtClean="0"/>
          </a:p>
          <a:p>
            <a:pPr marL="174708" indent="-174708">
              <a:buFontTx/>
              <a:buChar char="-"/>
            </a:pPr>
            <a:r>
              <a:rPr lang="en-US" baseline="0" dirty="0" smtClean="0"/>
              <a:t>R is enterprise-ready with speed and scalability for big data warehouses like Hadoop systems</a:t>
            </a:r>
          </a:p>
          <a:p>
            <a:pPr marL="174708" indent="-174708">
              <a:buFontTx/>
              <a:buChar char="-"/>
            </a:pPr>
            <a:endParaRPr lang="en-US" baseline="0" dirty="0" smtClean="0"/>
          </a:p>
          <a:p>
            <a:pPr marL="174708" indent="-174708">
              <a:buFontTx/>
              <a:buChar char="-"/>
            </a:pPr>
            <a:r>
              <a:rPr lang="en-US" baseline="0" dirty="0" smtClean="0"/>
              <a:t>Microsoft will integrate R into its Big Data platforms – Azure </a:t>
            </a:r>
          </a:p>
          <a:p>
            <a:pPr marL="174708" indent="-174708">
              <a:buFontTx/>
              <a:buChar char="-"/>
            </a:pPr>
            <a:endParaRPr lang="en-US" baseline="0" dirty="0" smtClean="0"/>
          </a:p>
          <a:p>
            <a:pPr marL="174708" indent="-174708">
              <a:buFontTx/>
              <a:buChar char="-"/>
            </a:pPr>
            <a:endParaRPr lang="en-US" baseline="0" dirty="0" smtClean="0"/>
          </a:p>
          <a:p>
            <a:pPr marL="174708" indent="-174708">
              <a:buFontTx/>
              <a:buChar char="-"/>
            </a:pPr>
            <a:r>
              <a:rPr lang="en-US" baseline="0" dirty="0" smtClean="0"/>
              <a:t>http://www.cio.com/article/2906456/data-analytics/microsoft-closes-acquisition-of-r-software-and-services-provider.html</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19</a:t>
            </a:fld>
            <a:endParaRPr lang="en-US"/>
          </a:p>
        </p:txBody>
      </p:sp>
    </p:spTree>
    <p:extLst>
      <p:ext uri="{BB962C8B-B14F-4D97-AF65-F5344CB8AC3E}">
        <p14:creationId xmlns:p14="http://schemas.microsoft.com/office/powerpoint/2010/main" val="203917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20</a:t>
            </a:fld>
            <a:endParaRPr lang="en-US"/>
          </a:p>
        </p:txBody>
      </p:sp>
    </p:spTree>
    <p:extLst>
      <p:ext uri="{BB962C8B-B14F-4D97-AF65-F5344CB8AC3E}">
        <p14:creationId xmlns:p14="http://schemas.microsoft.com/office/powerpoint/2010/main" val="321246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for where R appears in the Big Data Stack, according to Gartner its further down stream in the visualization category. Even though its really more powerful than a visualization tool. </a:t>
            </a:r>
            <a:endParaRPr lang="en-US" dirty="0" smtClean="0"/>
          </a:p>
          <a:p>
            <a:endParaRPr lang="en-US" dirty="0" smtClean="0"/>
          </a:p>
          <a:p>
            <a:endParaRPr lang="en-US" dirty="0" smtClean="0"/>
          </a:p>
          <a:p>
            <a:r>
              <a:rPr lang="en-US" dirty="0" smtClean="0"/>
              <a:t>R is not the end-to-end solution and is not the infrastructure</a:t>
            </a:r>
          </a:p>
          <a:p>
            <a:r>
              <a:rPr lang="en-US" dirty="0" smtClean="0"/>
              <a:t>Used for</a:t>
            </a:r>
          </a:p>
          <a:p>
            <a:r>
              <a:rPr lang="en-US" dirty="0" smtClean="0"/>
              <a:t>Research purposes </a:t>
            </a:r>
          </a:p>
          <a:p>
            <a:r>
              <a:rPr lang="en-US" dirty="0" smtClean="0"/>
              <a:t>Interface with other backend or big data databases</a:t>
            </a:r>
          </a:p>
          <a:p>
            <a:r>
              <a:rPr lang="en-US" dirty="0" smtClean="0"/>
              <a:t>Initial analysis </a:t>
            </a:r>
          </a:p>
          <a:p>
            <a:r>
              <a:rPr lang="en-US" dirty="0" smtClean="0"/>
              <a:t>Data mining</a:t>
            </a:r>
          </a:p>
          <a:p>
            <a:r>
              <a:rPr lang="en-US" dirty="0" smtClean="0"/>
              <a:t>Machine Learning Algorithm building</a:t>
            </a:r>
          </a:p>
          <a:p>
            <a:r>
              <a:rPr lang="en-US" dirty="0" smtClean="0"/>
              <a:t>Plotting, graphics, statistics </a:t>
            </a:r>
          </a:p>
          <a:p>
            <a:r>
              <a:rPr lang="en-US" dirty="0" smtClean="0"/>
              <a:t>Handling large amounts of data</a:t>
            </a:r>
          </a:p>
          <a:p>
            <a:r>
              <a:rPr lang="en-US" dirty="0" smtClean="0"/>
              <a:t>Open source development and packages</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21</a:t>
            </a:fld>
            <a:endParaRPr lang="en-US"/>
          </a:p>
        </p:txBody>
      </p:sp>
    </p:spTree>
    <p:extLst>
      <p:ext uri="{BB962C8B-B14F-4D97-AF65-F5344CB8AC3E}">
        <p14:creationId xmlns:p14="http://schemas.microsoft.com/office/powerpoint/2010/main" val="321246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the underlying statistical language, not the graphical user interface (GUI)</a:t>
            </a:r>
            <a:r>
              <a:rPr lang="en-US" baseline="0" dirty="0" smtClean="0"/>
              <a:t> that you use to interact with R. The command line interface is not the most powerful way to interact and use R. </a:t>
            </a:r>
          </a:p>
          <a:p>
            <a:r>
              <a:rPr lang="en-US" baseline="0" dirty="0" smtClean="0"/>
              <a:t>-</a:t>
            </a:r>
            <a:r>
              <a:rPr lang="en-US" baseline="0" dirty="0" err="1" smtClean="0"/>
              <a:t>Rstudio</a:t>
            </a:r>
            <a:r>
              <a:rPr lang="en-US" baseline="0" dirty="0" smtClean="0"/>
              <a:t> provides a professional interface into R with an IDE (Integrated development environment) that is much easier to work with. Like R, </a:t>
            </a:r>
            <a:r>
              <a:rPr lang="en-US" baseline="0" dirty="0" err="1" smtClean="0"/>
              <a:t>Rstudio</a:t>
            </a:r>
            <a:r>
              <a:rPr lang="en-US" baseline="0" dirty="0" smtClean="0"/>
              <a:t> is free software. </a:t>
            </a:r>
          </a:p>
          <a:p>
            <a:pPr marL="174708" indent="-174708">
              <a:buFontTx/>
              <a:buChar char="-"/>
            </a:pPr>
            <a:r>
              <a:rPr lang="en-US" baseline="0" dirty="0" err="1" smtClean="0"/>
              <a:t>Rstudio</a:t>
            </a:r>
            <a:r>
              <a:rPr lang="en-US" baseline="0" dirty="0" smtClean="0"/>
              <a:t> installation - https://cran.r-project.org/web/packages/R.utils/index.html</a:t>
            </a:r>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22</a:t>
            </a:fld>
            <a:endParaRPr lang="en-US"/>
          </a:p>
        </p:txBody>
      </p:sp>
    </p:spTree>
    <p:extLst>
      <p:ext uri="{BB962C8B-B14F-4D97-AF65-F5344CB8AC3E}">
        <p14:creationId xmlns:p14="http://schemas.microsoft.com/office/powerpoint/2010/main" val="839760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23</a:t>
            </a:fld>
            <a:endParaRPr lang="en-US"/>
          </a:p>
        </p:txBody>
      </p:sp>
    </p:spTree>
    <p:extLst>
      <p:ext uri="{BB962C8B-B14F-4D97-AF65-F5344CB8AC3E}">
        <p14:creationId xmlns:p14="http://schemas.microsoft.com/office/powerpoint/2010/main" val="235227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R Studio</a:t>
            </a:r>
            <a:r>
              <a:rPr lang="en-US" baseline="0" dirty="0" smtClean="0"/>
              <a:t> is installed, the package repository will need to be created. </a:t>
            </a:r>
            <a:br>
              <a:rPr lang="en-US" baseline="0" dirty="0" smtClean="0"/>
            </a:br>
            <a:r>
              <a:rPr lang="en-US" baseline="0" dirty="0" smtClean="0"/>
              <a:t>1. Download Package ‘</a:t>
            </a:r>
            <a:r>
              <a:rPr lang="en-US" baseline="0" dirty="0" err="1" smtClean="0"/>
              <a:t>R.utils</a:t>
            </a:r>
            <a:r>
              <a:rPr lang="en-US" baseline="0" dirty="0" smtClean="0"/>
              <a:t>’ - https://cran.r-project.org/web/packages/R.utils/index.html (keep in downloads directory)</a:t>
            </a:r>
          </a:p>
          <a:p>
            <a:r>
              <a:rPr lang="en-US" baseline="0" dirty="0" smtClean="0"/>
              <a:t>2. Setup package directory – </a:t>
            </a:r>
          </a:p>
          <a:p>
            <a:r>
              <a:rPr lang="en-US" dirty="0" smtClean="0"/>
              <a:t>## </a:t>
            </a:r>
            <a:r>
              <a:rPr lang="en-US" dirty="0" err="1" smtClean="0"/>
              <a:t>Rconfigure_default.R</a:t>
            </a:r>
            <a:endParaRPr lang="en-US" dirty="0" smtClean="0"/>
          </a:p>
          <a:p>
            <a:r>
              <a:rPr lang="en-US" dirty="0" smtClean="0"/>
              <a:t>library(</a:t>
            </a:r>
            <a:r>
              <a:rPr lang="en-US" dirty="0" err="1" smtClean="0"/>
              <a:t>utils</a:t>
            </a:r>
            <a:r>
              <a:rPr lang="en-US" dirty="0" smtClean="0"/>
              <a:t>)</a:t>
            </a:r>
          </a:p>
          <a:p>
            <a:r>
              <a:rPr lang="en-US" dirty="0" smtClean="0"/>
              <a:t>.</a:t>
            </a:r>
            <a:r>
              <a:rPr lang="en-US" dirty="0" err="1" smtClean="0"/>
              <a:t>libPaths</a:t>
            </a:r>
            <a:r>
              <a:rPr lang="en-US" dirty="0" smtClean="0"/>
              <a:t>(c("C:\\Users\\’</a:t>
            </a:r>
            <a:r>
              <a:rPr lang="en-US" dirty="0" err="1" smtClean="0"/>
              <a:t>bloomberg</a:t>
            </a:r>
            <a:r>
              <a:rPr lang="en-US" dirty="0" smtClean="0"/>
              <a:t> username’\\Downloads", .</a:t>
            </a:r>
            <a:r>
              <a:rPr lang="en-US" dirty="0" err="1" smtClean="0"/>
              <a:t>libPaths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24</a:t>
            </a:fld>
            <a:endParaRPr lang="en-US"/>
          </a:p>
        </p:txBody>
      </p:sp>
    </p:spTree>
    <p:extLst>
      <p:ext uri="{BB962C8B-B14F-4D97-AF65-F5344CB8AC3E}">
        <p14:creationId xmlns:p14="http://schemas.microsoft.com/office/powerpoint/2010/main" val="423788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26</a:t>
            </a:fld>
            <a:endParaRPr lang="en-US"/>
          </a:p>
        </p:txBody>
      </p:sp>
    </p:spTree>
    <p:extLst>
      <p:ext uri="{BB962C8B-B14F-4D97-AF65-F5344CB8AC3E}">
        <p14:creationId xmlns:p14="http://schemas.microsoft.com/office/powerpoint/2010/main" val="740954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27</a:t>
            </a:fld>
            <a:endParaRPr lang="en-US"/>
          </a:p>
        </p:txBody>
      </p:sp>
    </p:spTree>
    <p:extLst>
      <p:ext uri="{BB962C8B-B14F-4D97-AF65-F5344CB8AC3E}">
        <p14:creationId xmlns:p14="http://schemas.microsoft.com/office/powerpoint/2010/main" val="910355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28</a:t>
            </a:fld>
            <a:endParaRPr lang="en-US"/>
          </a:p>
        </p:txBody>
      </p:sp>
    </p:spTree>
    <p:extLst>
      <p:ext uri="{BB962C8B-B14F-4D97-AF65-F5344CB8AC3E}">
        <p14:creationId xmlns:p14="http://schemas.microsoft.com/office/powerpoint/2010/main" val="8883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a quick blurb</a:t>
            </a:r>
            <a:r>
              <a:rPr lang="en-US" baseline="0" dirty="0" smtClean="0"/>
              <a:t> on me</a:t>
            </a:r>
            <a:r>
              <a:rPr lang="mr-IN" baseline="0" dirty="0" smtClean="0"/>
              <a:t>…</a:t>
            </a:r>
            <a:endParaRPr lang="en-US" baseline="0" dirty="0" smtClean="0"/>
          </a:p>
          <a:p>
            <a:endParaRPr lang="en-US" baseline="0" dirty="0" smtClean="0"/>
          </a:p>
          <a:p>
            <a:endParaRPr lang="en-US" baseline="0" dirty="0" smtClean="0"/>
          </a:p>
          <a:p>
            <a:r>
              <a:rPr lang="en-US" baseline="0" dirty="0" smtClean="0"/>
              <a:t>- I hold a masters degree @ NYU in business analytics. We were introduced to R in one of our first classes and I immediately enjoyed the statistical programming langue. It just spoke to me and I was able to grasp it pretty quickly. I compare R to some of SQL and some of python. But it does stand on its own. Its very reactive and response driven with immediate feedback. There is a very strong support in the academic, research, open source and development community. There are endless options, packages and the visualizations are really the icing on the R cake . </a:t>
            </a:r>
          </a:p>
          <a:p>
            <a:endParaRPr lang="en-US" baseline="0" dirty="0" smtClean="0"/>
          </a:p>
          <a:p>
            <a:r>
              <a:rPr lang="en-US" baseline="0" dirty="0" smtClean="0"/>
              <a:t>- Ok.. A bit about my data science background. I am a data geek. This stuff excites me and I'm really happy to share what I know about R with you guys. I've worked on a number of data related projects some small some big. A few big ones include my research in grad school which helped a non-profit Arboretum in Chicago understand churn for their members. The project consisted of a prediction algorithm to understand if the members of the arboretum would renew membership. Churn then would be the evaluation of customers not renewing their membership. We were able to collect multiple data sources, like demographics, attendance, purchases, engagement in events at the arboretum, </a:t>
            </a:r>
            <a:r>
              <a:rPr lang="en-US" baseline="0" dirty="0" err="1" smtClean="0"/>
              <a:t>etc</a:t>
            </a:r>
            <a:r>
              <a:rPr lang="en-US" baseline="0" dirty="0" smtClean="0"/>
              <a:t> at the arboretum and determine at about 80% accuracy on weather their members coming due for membership would renew or churn. It was a fun project that helped the non-profit learn their customer base and learn how to target their marketing strategies to better retain their members. </a:t>
            </a:r>
          </a:p>
          <a:p>
            <a:endParaRPr lang="en-US" baseline="0" dirty="0" smtClean="0"/>
          </a:p>
          <a:p>
            <a:r>
              <a:rPr lang="en-US" baseline="0" dirty="0" smtClean="0"/>
              <a:t>- I am also currently involved and partnering with Bloomberg Philanthropies, a data science non-profit called </a:t>
            </a:r>
            <a:r>
              <a:rPr lang="en-US" baseline="0" dirty="0" err="1" smtClean="0"/>
              <a:t>DataKind</a:t>
            </a:r>
            <a:r>
              <a:rPr lang="en-US" baseline="0" dirty="0" smtClean="0"/>
              <a:t> and the target company of Thresholds which is a non-profit mental healthcare provider in Chicago.  I'm on a team with 3 others and we are working on a prediction algorithm to assist with determining high risk mental health patients in the Chicago area. We’ll be presenting our project at the Bloomberg Data for Good exchange on September 25</a:t>
            </a:r>
            <a:r>
              <a:rPr lang="en-US" baseline="30000" dirty="0" smtClean="0"/>
              <a:t>th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a:t>
            </a:fld>
            <a:endParaRPr lang="en-US"/>
          </a:p>
        </p:txBody>
      </p:sp>
    </p:spTree>
    <p:extLst>
      <p:ext uri="{BB962C8B-B14F-4D97-AF65-F5344CB8AC3E}">
        <p14:creationId xmlns:p14="http://schemas.microsoft.com/office/powerpoint/2010/main" val="4042259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29</a:t>
            </a:fld>
            <a:endParaRPr lang="en-US"/>
          </a:p>
        </p:txBody>
      </p:sp>
    </p:spTree>
    <p:extLst>
      <p:ext uri="{BB962C8B-B14F-4D97-AF65-F5344CB8AC3E}">
        <p14:creationId xmlns:p14="http://schemas.microsoft.com/office/powerpoint/2010/main" val="1797755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30</a:t>
            </a:fld>
            <a:endParaRPr lang="en-US"/>
          </a:p>
        </p:txBody>
      </p:sp>
    </p:spTree>
    <p:extLst>
      <p:ext uri="{BB962C8B-B14F-4D97-AF65-F5344CB8AC3E}">
        <p14:creationId xmlns:p14="http://schemas.microsoft.com/office/powerpoint/2010/main" val="1141295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the underlying statistical language, not the graphical user interface (GUI)</a:t>
            </a:r>
            <a:r>
              <a:rPr lang="en-US" baseline="0" dirty="0" smtClean="0"/>
              <a:t> that you use to interact with R. The command line interface is not the most powerful way to interact and use R. </a:t>
            </a:r>
          </a:p>
          <a:p>
            <a:r>
              <a:rPr lang="en-US" baseline="0" dirty="0" smtClean="0"/>
              <a:t>-</a:t>
            </a:r>
            <a:r>
              <a:rPr lang="en-US" baseline="0" dirty="0" err="1" smtClean="0"/>
              <a:t>Rstudio</a:t>
            </a:r>
            <a:r>
              <a:rPr lang="en-US" baseline="0" dirty="0" smtClean="0"/>
              <a:t> provides a professional interface into R with an IDE (Integrated development environment) that is much easier to work with. Like R, </a:t>
            </a:r>
            <a:r>
              <a:rPr lang="en-US" baseline="0" dirty="0" err="1" smtClean="0"/>
              <a:t>Rstudio</a:t>
            </a:r>
            <a:r>
              <a:rPr lang="en-US" baseline="0" dirty="0" smtClean="0"/>
              <a:t> is free software. </a:t>
            </a:r>
          </a:p>
          <a:p>
            <a:pPr marL="174708" indent="-174708">
              <a:buFontTx/>
              <a:buChar char="-"/>
            </a:pPr>
            <a:r>
              <a:rPr lang="en-US" baseline="0" dirty="0" err="1" smtClean="0"/>
              <a:t>Rstudio</a:t>
            </a:r>
            <a:r>
              <a:rPr lang="en-US" baseline="0" dirty="0" smtClean="0"/>
              <a:t> installation - https://</a:t>
            </a:r>
            <a:r>
              <a:rPr lang="en-US" baseline="0" dirty="0" err="1" smtClean="0"/>
              <a:t>cran.r-project.org</a:t>
            </a:r>
            <a:r>
              <a:rPr lang="en-US" baseline="0" dirty="0" smtClean="0"/>
              <a:t>/web/packages/</a:t>
            </a:r>
            <a:r>
              <a:rPr lang="en-US" baseline="0" dirty="0" err="1" smtClean="0"/>
              <a:t>R.utils</a:t>
            </a:r>
            <a:r>
              <a:rPr lang="en-US" baseline="0" dirty="0" smtClean="0"/>
              <a:t>/</a:t>
            </a:r>
            <a:r>
              <a:rPr lang="en-US" baseline="0" dirty="0" err="1" smtClean="0"/>
              <a:t>index.html</a:t>
            </a:r>
            <a:endParaRPr lang="en-US" baseline="0" dirty="0" smtClean="0"/>
          </a:p>
          <a:p>
            <a:pPr marL="174708" indent="-174708">
              <a:buFontTx/>
              <a:buChar char="-"/>
            </a:pPr>
            <a:endParaRPr lang="en-US" baseline="0" dirty="0" smtClean="0"/>
          </a:p>
          <a:p>
            <a:pPr marL="174708" indent="-174708">
              <a:buFontTx/>
              <a:buChar char="-"/>
            </a:pPr>
            <a:r>
              <a:rPr lang="en-US" baseline="0" dirty="0" smtClean="0"/>
              <a:t>IF you get stuck, start with Google. Typically adding “R” to a query is enough to restrict it to relevant results. Useful for error messages from R</a:t>
            </a:r>
          </a:p>
          <a:p>
            <a:pPr marL="174708" indent="-174708">
              <a:buFontTx/>
              <a:buChar char="-"/>
            </a:pPr>
            <a:r>
              <a:rPr lang="en-US" baseline="0" dirty="0" smtClean="0"/>
              <a:t>Stack Overflow</a:t>
            </a:r>
          </a:p>
          <a:p>
            <a:pPr marL="174708" indent="-174708">
              <a:buFontTx/>
              <a:buChar char="-"/>
            </a:pPr>
            <a:endParaRPr lang="en-US" baseline="0" dirty="0" smtClean="0"/>
          </a:p>
          <a:p>
            <a:pPr marL="174708" indent="-174708">
              <a:buFontTx/>
              <a:buChar char="-"/>
            </a:pPr>
            <a:endParaRPr lang="en-US" baseline="0" dirty="0" smtClean="0"/>
          </a:p>
          <a:p>
            <a:endParaRPr lang="en-US" baseline="0"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31</a:t>
            </a:fld>
            <a:endParaRPr lang="en-US"/>
          </a:p>
        </p:txBody>
      </p:sp>
    </p:spTree>
    <p:extLst>
      <p:ext uri="{BB962C8B-B14F-4D97-AF65-F5344CB8AC3E}">
        <p14:creationId xmlns:p14="http://schemas.microsoft.com/office/powerpoint/2010/main" val="46192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32</a:t>
            </a:fld>
            <a:endParaRPr lang="en-US"/>
          </a:p>
        </p:txBody>
      </p:sp>
    </p:spTree>
    <p:extLst>
      <p:ext uri="{BB962C8B-B14F-4D97-AF65-F5344CB8AC3E}">
        <p14:creationId xmlns:p14="http://schemas.microsoft.com/office/powerpoint/2010/main" val="314395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33</a:t>
            </a:fld>
            <a:endParaRPr lang="en-US"/>
          </a:p>
        </p:txBody>
      </p:sp>
    </p:spTree>
    <p:extLst>
      <p:ext uri="{BB962C8B-B14F-4D97-AF65-F5344CB8AC3E}">
        <p14:creationId xmlns:p14="http://schemas.microsoft.com/office/powerpoint/2010/main" val="498893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34</a:t>
            </a:fld>
            <a:endParaRPr lang="en-US"/>
          </a:p>
        </p:txBody>
      </p:sp>
    </p:spTree>
    <p:extLst>
      <p:ext uri="{BB962C8B-B14F-4D97-AF65-F5344CB8AC3E}">
        <p14:creationId xmlns:p14="http://schemas.microsoft.com/office/powerpoint/2010/main" val="337543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35</a:t>
            </a:fld>
            <a:endParaRPr lang="en-US"/>
          </a:p>
        </p:txBody>
      </p:sp>
    </p:spTree>
    <p:extLst>
      <p:ext uri="{BB962C8B-B14F-4D97-AF65-F5344CB8AC3E}">
        <p14:creationId xmlns:p14="http://schemas.microsoft.com/office/powerpoint/2010/main" val="168674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36</a:t>
            </a:fld>
            <a:endParaRPr lang="en-US"/>
          </a:p>
        </p:txBody>
      </p:sp>
    </p:spTree>
    <p:extLst>
      <p:ext uri="{BB962C8B-B14F-4D97-AF65-F5344CB8AC3E}">
        <p14:creationId xmlns:p14="http://schemas.microsoft.com/office/powerpoint/2010/main" val="797227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37</a:t>
            </a:fld>
            <a:endParaRPr lang="en-US"/>
          </a:p>
        </p:txBody>
      </p:sp>
    </p:spTree>
    <p:extLst>
      <p:ext uri="{BB962C8B-B14F-4D97-AF65-F5344CB8AC3E}">
        <p14:creationId xmlns:p14="http://schemas.microsoft.com/office/powerpoint/2010/main" val="1266556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38</a:t>
            </a:fld>
            <a:endParaRPr lang="en-US"/>
          </a:p>
        </p:txBody>
      </p:sp>
    </p:spTree>
    <p:extLst>
      <p:ext uri="{BB962C8B-B14F-4D97-AF65-F5344CB8AC3E}">
        <p14:creationId xmlns:p14="http://schemas.microsoft.com/office/powerpoint/2010/main" val="104629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twitter handle is @blodge8</a:t>
            </a:r>
          </a:p>
          <a:p>
            <a:endParaRPr lang="en-US" baseline="0" dirty="0" smtClean="0"/>
          </a:p>
          <a:p>
            <a:r>
              <a:rPr lang="en-US" baseline="0" dirty="0" smtClean="0"/>
              <a:t>I love to travel, I am from the Philadelphia area and love all the Philadelphia sports teams. I play water polo and swim of course. I went Temple for my undergrad and NYU for graduate school. I am dabble in cyber security at my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a:t>
            </a:fld>
            <a:endParaRPr lang="en-US"/>
          </a:p>
        </p:txBody>
      </p:sp>
    </p:spTree>
    <p:extLst>
      <p:ext uri="{BB962C8B-B14F-4D97-AF65-F5344CB8AC3E}">
        <p14:creationId xmlns:p14="http://schemas.microsoft.com/office/powerpoint/2010/main" val="1389303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39</a:t>
            </a:fld>
            <a:endParaRPr lang="en-US"/>
          </a:p>
        </p:txBody>
      </p:sp>
    </p:spTree>
    <p:extLst>
      <p:ext uri="{BB962C8B-B14F-4D97-AF65-F5344CB8AC3E}">
        <p14:creationId xmlns:p14="http://schemas.microsoft.com/office/powerpoint/2010/main" val="363024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40</a:t>
            </a:fld>
            <a:endParaRPr lang="en-US"/>
          </a:p>
        </p:txBody>
      </p:sp>
    </p:spTree>
    <p:extLst>
      <p:ext uri="{BB962C8B-B14F-4D97-AF65-F5344CB8AC3E}">
        <p14:creationId xmlns:p14="http://schemas.microsoft.com/office/powerpoint/2010/main" val="15794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41</a:t>
            </a:fld>
            <a:endParaRPr lang="en-US"/>
          </a:p>
        </p:txBody>
      </p:sp>
    </p:spTree>
    <p:extLst>
      <p:ext uri="{BB962C8B-B14F-4D97-AF65-F5344CB8AC3E}">
        <p14:creationId xmlns:p14="http://schemas.microsoft.com/office/powerpoint/2010/main" val="1448147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a:t>
            </a:r>
            <a:r>
              <a:rPr lang="en-US" dirty="0" err="1" smtClean="0"/>
              <a:t>is.na</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42</a:t>
            </a:fld>
            <a:endParaRPr lang="en-US"/>
          </a:p>
        </p:txBody>
      </p:sp>
    </p:spTree>
    <p:extLst>
      <p:ext uri="{BB962C8B-B14F-4D97-AF65-F5344CB8AC3E}">
        <p14:creationId xmlns:p14="http://schemas.microsoft.com/office/powerpoint/2010/main" val="3119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 There are many types of R-objects. The frequently used ones are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43</a:t>
            </a:fld>
            <a:endParaRPr lang="en-US"/>
          </a:p>
        </p:txBody>
      </p:sp>
    </p:spTree>
    <p:extLst>
      <p:ext uri="{BB962C8B-B14F-4D97-AF65-F5344CB8AC3E}">
        <p14:creationId xmlns:p14="http://schemas.microsoft.com/office/powerpoint/2010/main" val="23756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44</a:t>
            </a:fld>
            <a:endParaRPr lang="en-US"/>
          </a:p>
        </p:txBody>
      </p:sp>
    </p:spTree>
    <p:extLst>
      <p:ext uri="{BB962C8B-B14F-4D97-AF65-F5344CB8AC3E}">
        <p14:creationId xmlns:p14="http://schemas.microsoft.com/office/powerpoint/2010/main" val="509543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while doing programming in any programming language, you need to use various variables to store various information. Variables are nothing but reserved memory locations to store values. This means that, when you create a variable you reserve some space in memory.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variables are assigned with R-Objects and the data type of the R-object becomes the data type of the variable</a:t>
            </a:r>
            <a:r>
              <a:rPr lang="en-US" sz="1200" b="0" i="0" kern="120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45</a:t>
            </a:fld>
            <a:endParaRPr lang="en-US"/>
          </a:p>
        </p:txBody>
      </p:sp>
    </p:spTree>
    <p:extLst>
      <p:ext uri="{BB962C8B-B14F-4D97-AF65-F5344CB8AC3E}">
        <p14:creationId xmlns:p14="http://schemas.microsoft.com/office/powerpoint/2010/main" val="141484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Fctr</a:t>
            </a:r>
            <a:r>
              <a:rPr lang="en-US" dirty="0" smtClean="0"/>
              <a:t> </a:t>
            </a:r>
            <a:r>
              <a:rPr lang="mr-IN" dirty="0" smtClean="0"/>
              <a:t>–</a:t>
            </a:r>
            <a:r>
              <a:rPr lang="en-US" dirty="0" smtClean="0"/>
              <a:t> colors (red, blue, green, yellow) and are not numbers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46</a:t>
            </a:fld>
            <a:endParaRPr lang="en-US"/>
          </a:p>
        </p:txBody>
      </p:sp>
    </p:spTree>
    <p:extLst>
      <p:ext uri="{BB962C8B-B14F-4D97-AF65-F5344CB8AC3E}">
        <p14:creationId xmlns:p14="http://schemas.microsoft.com/office/powerpoint/2010/main" val="150837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47</a:t>
            </a:fld>
            <a:endParaRPr lang="en-US"/>
          </a:p>
        </p:txBody>
      </p:sp>
    </p:spTree>
    <p:extLst>
      <p:ext uri="{BB962C8B-B14F-4D97-AF65-F5344CB8AC3E}">
        <p14:creationId xmlns:p14="http://schemas.microsoft.com/office/powerpoint/2010/main" val="2120745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FLDS go in Bloomberg Terminal </a:t>
            </a:r>
            <a:br>
              <a:rPr lang="en-US" dirty="0" smtClean="0"/>
            </a:br>
            <a:r>
              <a:rPr lang="en-US" dirty="0" smtClean="0"/>
              <a:t/>
            </a:r>
            <a:br>
              <a:rPr lang="en-US" dirty="0" smtClean="0"/>
            </a:br>
            <a:r>
              <a:rPr lang="en-US" dirty="0" smtClean="0"/>
              <a:t>FLDS</a:t>
            </a:r>
            <a:r>
              <a:rPr lang="en-US" baseline="0" dirty="0" smtClean="0"/>
              <a:t> PRICE</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49</a:t>
            </a:fld>
            <a:endParaRPr lang="en-US"/>
          </a:p>
        </p:txBody>
      </p:sp>
    </p:spTree>
    <p:extLst>
      <p:ext uri="{BB962C8B-B14F-4D97-AF65-F5344CB8AC3E}">
        <p14:creationId xmlns:p14="http://schemas.microsoft.com/office/powerpoint/2010/main" val="55722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a:t>
            </a:fld>
            <a:endParaRPr lang="en-US"/>
          </a:p>
        </p:txBody>
      </p:sp>
    </p:spTree>
    <p:extLst>
      <p:ext uri="{BB962C8B-B14F-4D97-AF65-F5344CB8AC3E}">
        <p14:creationId xmlns:p14="http://schemas.microsoft.com/office/powerpoint/2010/main" val="82257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Bonus</a:t>
            </a:r>
          </a:p>
          <a:p>
            <a:r>
              <a:rPr lang="en-US" dirty="0" smtClean="0"/>
              <a:t>FLDS </a:t>
            </a:r>
          </a:p>
          <a:p>
            <a:r>
              <a:rPr lang="en-US" dirty="0" smtClean="0"/>
              <a:t>“</a:t>
            </a:r>
            <a:r>
              <a:rPr lang="en-US" dirty="0" err="1" smtClean="0"/>
              <a:t>Ceo</a:t>
            </a:r>
            <a:r>
              <a:rPr lang="en-US" dirty="0" smtClean="0"/>
              <a:t> name“</a:t>
            </a:r>
          </a:p>
          <a:p>
            <a:r>
              <a:rPr lang="en-US" dirty="0" smtClean="0"/>
              <a:t>“</a:t>
            </a:r>
            <a:r>
              <a:rPr lang="en-US" dirty="0" err="1" smtClean="0"/>
              <a:t>Ceo</a:t>
            </a:r>
            <a:r>
              <a:rPr lang="en-US" dirty="0" smtClean="0"/>
              <a:t>” – for salary</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50</a:t>
            </a:fld>
            <a:endParaRPr lang="en-US"/>
          </a:p>
        </p:txBody>
      </p:sp>
    </p:spTree>
    <p:extLst>
      <p:ext uri="{BB962C8B-B14F-4D97-AF65-F5344CB8AC3E}">
        <p14:creationId xmlns:p14="http://schemas.microsoft.com/office/powerpoint/2010/main" val="137801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51</a:t>
            </a:fld>
            <a:endParaRPr lang="en-US"/>
          </a:p>
        </p:txBody>
      </p:sp>
    </p:spTree>
    <p:extLst>
      <p:ext uri="{BB962C8B-B14F-4D97-AF65-F5344CB8AC3E}">
        <p14:creationId xmlns:p14="http://schemas.microsoft.com/office/powerpoint/2010/main" val="793133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52</a:t>
            </a:fld>
            <a:endParaRPr lang="en-US"/>
          </a:p>
        </p:txBody>
      </p:sp>
    </p:spTree>
    <p:extLst>
      <p:ext uri="{BB962C8B-B14F-4D97-AF65-F5344CB8AC3E}">
        <p14:creationId xmlns:p14="http://schemas.microsoft.com/office/powerpoint/2010/main" val="1751180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56</a:t>
            </a:fld>
            <a:endParaRPr lang="en-US"/>
          </a:p>
        </p:txBody>
      </p:sp>
    </p:spTree>
    <p:extLst>
      <p:ext uri="{BB962C8B-B14F-4D97-AF65-F5344CB8AC3E}">
        <p14:creationId xmlns:p14="http://schemas.microsoft.com/office/powerpoint/2010/main" val="1767585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the nuts</a:t>
            </a:r>
            <a:r>
              <a:rPr lang="en-US" baseline="0" dirty="0" smtClean="0"/>
              <a:t> and bolts or under the hood of the R engine here. </a:t>
            </a:r>
          </a:p>
          <a:p>
            <a:endParaRPr lang="en-US" baseline="0" dirty="0" smtClean="0"/>
          </a:p>
          <a:p>
            <a:pPr marL="174708" indent="-174708">
              <a:buFontTx/>
              <a:buChar char="-"/>
            </a:pPr>
            <a:r>
              <a:rPr lang="en-US" baseline="0" dirty="0" smtClean="0"/>
              <a:t>R stores all objects in memory</a:t>
            </a:r>
          </a:p>
          <a:p>
            <a:pPr marL="174708" indent="-174708">
              <a:buFontTx/>
              <a:buChar char="-"/>
            </a:pPr>
            <a:r>
              <a:rPr lang="en-US" baseline="0" dirty="0" smtClean="0"/>
              <a:t>It can process 8TB of RAM on 64bit operating systems</a:t>
            </a:r>
          </a:p>
          <a:p>
            <a:pPr marL="174708" indent="-174708">
              <a:buFontTx/>
              <a:buChar char="-"/>
            </a:pPr>
            <a:endParaRPr lang="en-US" baseline="0" dirty="0" smtClean="0"/>
          </a:p>
          <a:p>
            <a:pPr marL="174708" indent="-174708">
              <a:buFontTx/>
              <a:buChar char="-"/>
            </a:pPr>
            <a:r>
              <a:rPr lang="en-US" baseline="0" dirty="0" smtClean="0"/>
              <a:t>Rules of the Road for Big Data and R </a:t>
            </a:r>
          </a:p>
          <a:p>
            <a:pPr marL="640594" lvl="1" indent="-174708">
              <a:buFontTx/>
              <a:buChar char="-"/>
            </a:pPr>
            <a:r>
              <a:rPr lang="en-US" baseline="0" dirty="0" smtClean="0"/>
              <a:t>R can process up to 1 million records with ease </a:t>
            </a:r>
          </a:p>
          <a:p>
            <a:pPr marL="640594" lvl="1" indent="-174708">
              <a:buFontTx/>
              <a:buChar char="-"/>
            </a:pPr>
            <a:r>
              <a:rPr lang="en-US" baseline="0" dirty="0" smtClean="0"/>
              <a:t>For greater than 1 million and less than 1 billion records, R may struggle to process the data</a:t>
            </a:r>
          </a:p>
          <a:p>
            <a:pPr marL="640594" lvl="1" indent="-174708">
              <a:buFontTx/>
              <a:buChar char="-"/>
            </a:pPr>
            <a:r>
              <a:rPr lang="en-US" baseline="0" dirty="0" smtClean="0"/>
              <a:t>If you’ve got greater than 1 billion records, its best to use big data platforms that leverage map reduce and processed on big data platforms like Hadoop</a:t>
            </a:r>
            <a:endParaRPr lang="en-US" dirty="0" smtClean="0"/>
          </a:p>
          <a:p>
            <a:endParaRPr lang="en-US" dirty="0" smtClean="0"/>
          </a:p>
          <a:p>
            <a:r>
              <a:rPr lang="en-US" dirty="0" smtClean="0"/>
              <a:t>Memory Limits in R </a:t>
            </a:r>
          </a:p>
          <a:p>
            <a:r>
              <a:rPr lang="en-US" dirty="0" smtClean="0"/>
              <a:t>https://stat.ethz.ch/R-manual/R-devel/library/base/html/Memory-limits.html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57</a:t>
            </a:fld>
            <a:endParaRPr lang="en-US"/>
          </a:p>
        </p:txBody>
      </p:sp>
    </p:spTree>
    <p:extLst>
      <p:ext uri="{BB962C8B-B14F-4D97-AF65-F5344CB8AC3E}">
        <p14:creationId xmlns:p14="http://schemas.microsoft.com/office/powerpoint/2010/main" val="1487210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circle around Communicate because its an important product of </a:t>
            </a:r>
            <a:r>
              <a:rPr lang="en-US" dirty="0" err="1" smtClean="0"/>
              <a:t>Visualise</a:t>
            </a:r>
            <a:r>
              <a:rPr lang="en-US" dirty="0" smtClean="0"/>
              <a:t> </a:t>
            </a:r>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58</a:t>
            </a:fld>
            <a:endParaRPr lang="en-US"/>
          </a:p>
        </p:txBody>
      </p:sp>
    </p:spTree>
    <p:extLst>
      <p:ext uri="{BB962C8B-B14F-4D97-AF65-F5344CB8AC3E}">
        <p14:creationId xmlns:p14="http://schemas.microsoft.com/office/powerpoint/2010/main" val="1966889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59</a:t>
            </a:fld>
            <a:endParaRPr lang="en-US"/>
          </a:p>
        </p:txBody>
      </p:sp>
    </p:spTree>
    <p:extLst>
      <p:ext uri="{BB962C8B-B14F-4D97-AF65-F5344CB8AC3E}">
        <p14:creationId xmlns:p14="http://schemas.microsoft.com/office/powerpoint/2010/main" val="920002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60</a:t>
            </a:fld>
            <a:endParaRPr lang="en-US"/>
          </a:p>
        </p:txBody>
      </p:sp>
    </p:spTree>
    <p:extLst>
      <p:ext uri="{BB962C8B-B14F-4D97-AF65-F5344CB8AC3E}">
        <p14:creationId xmlns:p14="http://schemas.microsoft.com/office/powerpoint/2010/main" val="1530812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give something your all, you give it 100%.</a:t>
            </a:r>
            <a:r>
              <a:rPr lang="en-US" baseline="0" dirty="0" smtClean="0"/>
              <a:t> Unless you work for Fox Chicago then you give it 193%</a:t>
            </a:r>
          </a:p>
          <a:p>
            <a:r>
              <a:rPr lang="en-US" baseline="0" dirty="0" smtClean="0"/>
              <a:t>- Pie charts are to add to 100% not 193%</a:t>
            </a:r>
          </a:p>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61</a:t>
            </a:fld>
            <a:endParaRPr lang="en-US"/>
          </a:p>
        </p:txBody>
      </p:sp>
    </p:spTree>
    <p:extLst>
      <p:ext uri="{BB962C8B-B14F-4D97-AF65-F5344CB8AC3E}">
        <p14:creationId xmlns:p14="http://schemas.microsoft.com/office/powerpoint/2010/main" val="2022300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 to </a:t>
            </a:r>
            <a:r>
              <a:rPr lang="en-US" baseline="0" dirty="0" err="1" smtClean="0"/>
              <a:t>mtcars</a:t>
            </a:r>
            <a:r>
              <a:rPr lang="en-US" baseline="0" dirty="0" smtClean="0"/>
              <a:t> example attachment </a:t>
            </a:r>
            <a:r>
              <a:rPr lang="en-US" baseline="0" dirty="0" err="1" smtClean="0"/>
              <a:t>dataframe</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62</a:t>
            </a:fld>
            <a:endParaRPr lang="en-US"/>
          </a:p>
        </p:txBody>
      </p:sp>
    </p:spTree>
    <p:extLst>
      <p:ext uri="{BB962C8B-B14F-4D97-AF65-F5344CB8AC3E}">
        <p14:creationId xmlns:p14="http://schemas.microsoft.com/office/powerpoint/2010/main" val="86879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a:t>
            </a:fld>
            <a:endParaRPr lang="en-US"/>
          </a:p>
        </p:txBody>
      </p:sp>
    </p:spTree>
    <p:extLst>
      <p:ext uri="{BB962C8B-B14F-4D97-AF65-F5344CB8AC3E}">
        <p14:creationId xmlns:p14="http://schemas.microsoft.com/office/powerpoint/2010/main" val="4042259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63</a:t>
            </a:fld>
            <a:endParaRPr lang="en-US"/>
          </a:p>
        </p:txBody>
      </p:sp>
    </p:spTree>
    <p:extLst>
      <p:ext uri="{BB962C8B-B14F-4D97-AF65-F5344CB8AC3E}">
        <p14:creationId xmlns:p14="http://schemas.microsoft.com/office/powerpoint/2010/main" val="861038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64</a:t>
            </a:fld>
            <a:endParaRPr lang="en-US"/>
          </a:p>
        </p:txBody>
      </p:sp>
    </p:spTree>
    <p:extLst>
      <p:ext uri="{BB962C8B-B14F-4D97-AF65-F5344CB8AC3E}">
        <p14:creationId xmlns:p14="http://schemas.microsoft.com/office/powerpoint/2010/main" val="1092090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65</a:t>
            </a:fld>
            <a:endParaRPr lang="en-US"/>
          </a:p>
        </p:txBody>
      </p:sp>
    </p:spTree>
    <p:extLst>
      <p:ext uri="{BB962C8B-B14F-4D97-AF65-F5344CB8AC3E}">
        <p14:creationId xmlns:p14="http://schemas.microsoft.com/office/powerpoint/2010/main" val="1280330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66</a:t>
            </a:fld>
            <a:endParaRPr lang="en-US"/>
          </a:p>
        </p:txBody>
      </p:sp>
    </p:spTree>
    <p:extLst>
      <p:ext uri="{BB962C8B-B14F-4D97-AF65-F5344CB8AC3E}">
        <p14:creationId xmlns:p14="http://schemas.microsoft.com/office/powerpoint/2010/main" val="567411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67</a:t>
            </a:fld>
            <a:endParaRPr lang="en-US"/>
          </a:p>
        </p:txBody>
      </p:sp>
    </p:spTree>
    <p:extLst>
      <p:ext uri="{BB962C8B-B14F-4D97-AF65-F5344CB8AC3E}">
        <p14:creationId xmlns:p14="http://schemas.microsoft.com/office/powerpoint/2010/main" val="491127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Notice the outliers of volume for stock purchases of Google s</a:t>
            </a:r>
          </a:p>
        </p:txBody>
      </p:sp>
      <p:sp>
        <p:nvSpPr>
          <p:cNvPr id="4" name="Slide Number Placeholder 3"/>
          <p:cNvSpPr>
            <a:spLocks noGrp="1"/>
          </p:cNvSpPr>
          <p:nvPr>
            <p:ph type="sldNum" sz="quarter" idx="10"/>
          </p:nvPr>
        </p:nvSpPr>
        <p:spPr/>
        <p:txBody>
          <a:bodyPr/>
          <a:lstStyle/>
          <a:p>
            <a:fld id="{2542C9BD-D401-4375-8DAC-948BC49461A5}" type="slidenum">
              <a:rPr lang="en-US" smtClean="0"/>
              <a:t>68</a:t>
            </a:fld>
            <a:endParaRPr lang="en-US"/>
          </a:p>
        </p:txBody>
      </p:sp>
    </p:spTree>
    <p:extLst>
      <p:ext uri="{BB962C8B-B14F-4D97-AF65-F5344CB8AC3E}">
        <p14:creationId xmlns:p14="http://schemas.microsoft.com/office/powerpoint/2010/main" val="498353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69</a:t>
            </a:fld>
            <a:endParaRPr lang="en-US"/>
          </a:p>
        </p:txBody>
      </p:sp>
    </p:spTree>
    <p:extLst>
      <p:ext uri="{BB962C8B-B14F-4D97-AF65-F5344CB8AC3E}">
        <p14:creationId xmlns:p14="http://schemas.microsoft.com/office/powerpoint/2010/main" val="9764417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LOESS</a:t>
            </a:r>
            <a:r>
              <a:rPr lang="en-US" sz="1200" b="0" i="0" kern="1200" dirty="0" smtClean="0">
                <a:solidFill>
                  <a:schemeClr val="tx1"/>
                </a:solidFill>
                <a:effectLst/>
                <a:latin typeface="+mn-lt"/>
                <a:ea typeface="+mn-ea"/>
                <a:cs typeface="+mn-cs"/>
              </a:rPr>
              <a:t> Curve Fitting (Local Polynomial </a:t>
            </a:r>
            <a:r>
              <a:rPr lang="en-US" sz="1200" b="1" i="0" kern="1200" dirty="0" smtClean="0">
                <a:solidFill>
                  <a:schemeClr val="tx1"/>
                </a:solidFill>
                <a:effectLst/>
                <a:latin typeface="+mn-lt"/>
                <a:ea typeface="+mn-ea"/>
                <a:cs typeface="+mn-cs"/>
              </a:rPr>
              <a:t>Regression</a:t>
            </a:r>
            <a:r>
              <a:rPr lang="en-US" sz="1200" b="0" i="0" kern="1200" dirty="0" smtClean="0">
                <a:solidFill>
                  <a:schemeClr val="tx1"/>
                </a:solidFill>
                <a:effectLst/>
                <a:latin typeface="+mn-lt"/>
                <a:ea typeface="+mn-ea"/>
                <a:cs typeface="+mn-cs"/>
              </a:rPr>
              <a:t>) Menu location: </a:t>
            </a:r>
            <a:r>
              <a:rPr lang="en-US" sz="1200" b="0" i="0" kern="1200" dirty="0" err="1" smtClean="0">
                <a:solidFill>
                  <a:schemeClr val="tx1"/>
                </a:solidFill>
                <a:effectLst/>
                <a:latin typeface="+mn-lt"/>
                <a:ea typeface="+mn-ea"/>
                <a:cs typeface="+mn-cs"/>
              </a:rPr>
              <a:t>Analysis_LOESS</a:t>
            </a:r>
            <a:r>
              <a:rPr lang="en-US" sz="1200" b="0" i="0" kern="1200" dirty="0" smtClean="0">
                <a:solidFill>
                  <a:schemeClr val="tx1"/>
                </a:solidFill>
                <a:effectLst/>
                <a:latin typeface="+mn-lt"/>
                <a:ea typeface="+mn-ea"/>
                <a:cs typeface="+mn-cs"/>
              </a:rPr>
              <a:t>. This is a method for fitting a smooth curve between two variables, or fitting a smooth surface between an outcome and up to four predictor variables. The procedure originated as LOWESS (</a:t>
            </a:r>
            <a:r>
              <a:rPr lang="en-US" sz="1200" b="0" i="0" kern="1200" dirty="0" err="1" smtClean="0">
                <a:solidFill>
                  <a:schemeClr val="tx1"/>
                </a:solidFill>
                <a:effectLst/>
                <a:latin typeface="+mn-lt"/>
                <a:ea typeface="+mn-ea"/>
                <a:cs typeface="+mn-cs"/>
              </a:rPr>
              <a:t>LOcally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WEighted</a:t>
            </a:r>
            <a:r>
              <a:rPr lang="en-US" sz="1200" b="0" i="0" kern="1200" dirty="0" smtClean="0">
                <a:solidFill>
                  <a:schemeClr val="tx1"/>
                </a:solidFill>
                <a:effectLst/>
                <a:latin typeface="+mn-lt"/>
                <a:ea typeface="+mn-ea"/>
                <a:cs typeface="+mn-cs"/>
              </a:rPr>
              <a:t> Scatter-plot Smoother).</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70</a:t>
            </a:fld>
            <a:endParaRPr lang="en-US"/>
          </a:p>
        </p:txBody>
      </p:sp>
    </p:spTree>
    <p:extLst>
      <p:ext uri="{BB962C8B-B14F-4D97-AF65-F5344CB8AC3E}">
        <p14:creationId xmlns:p14="http://schemas.microsoft.com/office/powerpoint/2010/main" val="1534007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71</a:t>
            </a:fld>
            <a:endParaRPr lang="en-US"/>
          </a:p>
        </p:txBody>
      </p:sp>
    </p:spTree>
    <p:extLst>
      <p:ext uri="{BB962C8B-B14F-4D97-AF65-F5344CB8AC3E}">
        <p14:creationId xmlns:p14="http://schemas.microsoft.com/office/powerpoint/2010/main" val="38744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72</a:t>
            </a:fld>
            <a:endParaRPr lang="en-US"/>
          </a:p>
        </p:txBody>
      </p:sp>
    </p:spTree>
    <p:extLst>
      <p:ext uri="{BB962C8B-B14F-4D97-AF65-F5344CB8AC3E}">
        <p14:creationId xmlns:p14="http://schemas.microsoft.com/office/powerpoint/2010/main" val="109768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R &lt;GO&gt;  first with </a:t>
            </a:r>
            <a:r>
              <a:rPr lang="en-US" dirty="0" smtClean="0"/>
              <a:t>Big Data &lt;GO&gt; first</a:t>
            </a:r>
          </a:p>
          <a:p>
            <a:endParaRPr lang="en-US" dirty="0" smtClean="0"/>
          </a:p>
          <a:p>
            <a:r>
              <a:rPr lang="en-US" dirty="0" smtClean="0"/>
              <a:t>As most of already work in Big Data we here about it very often. Almost too often.</a:t>
            </a:r>
            <a:r>
              <a:rPr lang="en-US" baseline="0" dirty="0" smtClean="0"/>
              <a:t> </a:t>
            </a:r>
          </a:p>
          <a:p>
            <a:endParaRPr lang="en-US" baseline="0" dirty="0" smtClean="0"/>
          </a:p>
          <a:p>
            <a:r>
              <a:rPr lang="en-US" baseline="0" dirty="0" smtClean="0"/>
              <a:t>What is your best definition of Big Data. </a:t>
            </a:r>
          </a:p>
          <a:p>
            <a:endParaRPr lang="en-US" baseline="0" dirty="0" smtClean="0"/>
          </a:p>
          <a:p>
            <a:r>
              <a:rPr lang="en-US" dirty="0" smtClean="0"/>
              <a:t>Marc</a:t>
            </a:r>
            <a:r>
              <a:rPr lang="en-US" baseline="0" dirty="0" smtClean="0"/>
              <a:t> “an-DREE-</a:t>
            </a:r>
            <a:r>
              <a:rPr lang="en-US" baseline="0" dirty="0" err="1" smtClean="0"/>
              <a:t>sen</a:t>
            </a:r>
            <a:r>
              <a:rPr lang="en-US" baseline="0" dirty="0" smtClean="0"/>
              <a:t>” sums up Big Data, I think the best,  in this quick quote</a:t>
            </a:r>
          </a:p>
          <a:p>
            <a:endParaRPr lang="en-US" baseline="0" dirty="0" smtClean="0"/>
          </a:p>
          <a:p>
            <a:r>
              <a:rPr lang="en-US" baseline="0" dirty="0" smtClean="0"/>
              <a:t>“ We have surrounded ourselves with machines that convert actions, thoughts, and emotions into data- raw materials  for armies of code-wielding engineers to manipulate.” </a:t>
            </a:r>
          </a:p>
          <a:p>
            <a:endParaRPr lang="en-US" baseline="0" dirty="0" smtClean="0"/>
          </a:p>
          <a:p>
            <a:r>
              <a:rPr lang="en-US" baseline="0" dirty="0" smtClean="0"/>
              <a:t>…very </a:t>
            </a:r>
            <a:r>
              <a:rPr lang="en-US" baseline="0" dirty="0" err="1" smtClean="0"/>
              <a:t>Orwelian</a:t>
            </a:r>
            <a:r>
              <a:rPr lang="en-US" baseline="0" dirty="0" smtClean="0"/>
              <a:t> right? Is this true? </a:t>
            </a:r>
          </a:p>
          <a:p>
            <a:endParaRPr lang="en-US" baseline="0" dirty="0" smtClean="0"/>
          </a:p>
          <a:p>
            <a:r>
              <a:rPr lang="en-US" baseline="0" dirty="0" smtClean="0"/>
              <a:t>R is a great engine to store this data power. And it should be used wisely. With great power comes great responsibility – Spider man quote. </a:t>
            </a:r>
          </a:p>
          <a:p>
            <a:r>
              <a:rPr lang="en-US" baseline="0" dirty="0" smtClean="0"/>
              <a:t>With Big Data comes Big Responsibility. </a:t>
            </a:r>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a:t>
            </a:fld>
            <a:endParaRPr lang="en-US"/>
          </a:p>
        </p:txBody>
      </p:sp>
    </p:spTree>
    <p:extLst>
      <p:ext uri="{BB962C8B-B14F-4D97-AF65-F5344CB8AC3E}">
        <p14:creationId xmlns:p14="http://schemas.microsoft.com/office/powerpoint/2010/main" val="30975763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Adding a 3rd</a:t>
            </a:r>
            <a:r>
              <a:rPr lang="en-US" sz="1200" b="1" i="0" kern="1200" baseline="0" dirty="0" smtClean="0">
                <a:solidFill>
                  <a:schemeClr val="tx1"/>
                </a:solidFill>
                <a:effectLst/>
                <a:latin typeface="+mn-lt"/>
                <a:ea typeface="+mn-ea"/>
                <a:cs typeface="+mn-cs"/>
              </a:rPr>
              <a:t> dimension to measure </a:t>
            </a:r>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73</a:t>
            </a:fld>
            <a:endParaRPr lang="en-US"/>
          </a:p>
        </p:txBody>
      </p:sp>
    </p:spTree>
    <p:extLst>
      <p:ext uri="{BB962C8B-B14F-4D97-AF65-F5344CB8AC3E}">
        <p14:creationId xmlns:p14="http://schemas.microsoft.com/office/powerpoint/2010/main" val="1439199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76</a:t>
            </a:fld>
            <a:endParaRPr lang="en-US"/>
          </a:p>
        </p:txBody>
      </p:sp>
    </p:spTree>
    <p:extLst>
      <p:ext uri="{BB962C8B-B14F-4D97-AF65-F5344CB8AC3E}">
        <p14:creationId xmlns:p14="http://schemas.microsoft.com/office/powerpoint/2010/main" val="31747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77</a:t>
            </a:fld>
            <a:endParaRPr lang="en-US"/>
          </a:p>
        </p:txBody>
      </p:sp>
    </p:spTree>
    <p:extLst>
      <p:ext uri="{BB962C8B-B14F-4D97-AF65-F5344CB8AC3E}">
        <p14:creationId xmlns:p14="http://schemas.microsoft.com/office/powerpoint/2010/main" val="33960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fundamental concepts, and having frameworks for organizing data-analytic thinking not only will allow one to interact competently, but will help to envision opportunities for improving data-driven decision-making, or to see data-oriented competitive threats.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8</a:t>
            </a:fld>
            <a:endParaRPr lang="en-US"/>
          </a:p>
        </p:txBody>
      </p:sp>
    </p:spTree>
    <p:extLst>
      <p:ext uri="{BB962C8B-B14F-4D97-AF65-F5344CB8AC3E}">
        <p14:creationId xmlns:p14="http://schemas.microsoft.com/office/powerpoint/2010/main" val="133738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542C9BD-D401-4375-8DAC-948BC49461A5}" type="slidenum">
              <a:rPr lang="en-US" smtClean="0"/>
              <a:t>9</a:t>
            </a:fld>
            <a:endParaRPr lang="en-US"/>
          </a:p>
        </p:txBody>
      </p:sp>
    </p:spTree>
    <p:extLst>
      <p:ext uri="{BB962C8B-B14F-4D97-AF65-F5344CB8AC3E}">
        <p14:creationId xmlns:p14="http://schemas.microsoft.com/office/powerpoint/2010/main" val="1450191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42C9BD-D401-4375-8DAC-948BC49461A5}" type="slidenum">
              <a:rPr lang="en-US" smtClean="0"/>
              <a:t>10</a:t>
            </a:fld>
            <a:endParaRPr lang="en-US"/>
          </a:p>
        </p:txBody>
      </p:sp>
    </p:spTree>
    <p:extLst>
      <p:ext uri="{BB962C8B-B14F-4D97-AF65-F5344CB8AC3E}">
        <p14:creationId xmlns:p14="http://schemas.microsoft.com/office/powerpoint/2010/main" val="1498982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35516" y="-60889"/>
            <a:ext cx="9251780" cy="6943310"/>
          </a:xfrm>
          <a:prstGeom prst="rect">
            <a:avLst/>
          </a:prstGeom>
          <a:noFill/>
          <a:ln>
            <a:noFill/>
          </a:ln>
        </p:spPr>
      </p:pic>
      <p:sp>
        <p:nvSpPr>
          <p:cNvPr id="17" name="Shape 17"/>
          <p:cNvSpPr txBox="1">
            <a:spLocks noGrp="1"/>
          </p:cNvSpPr>
          <p:nvPr>
            <p:ph type="ctrTitle"/>
          </p:nvPr>
        </p:nvSpPr>
        <p:spPr>
          <a:xfrm>
            <a:off x="1844064" y="1770593"/>
            <a:ext cx="4794523" cy="2747473"/>
          </a:xfrm>
          <a:prstGeom prst="rect">
            <a:avLst/>
          </a:prstGeom>
          <a:noFill/>
          <a:ln>
            <a:noFill/>
          </a:ln>
        </p:spPr>
        <p:txBody>
          <a:bodyPr lIns="91425" tIns="91425" rIns="91425" bIns="91425" anchor="ctr" anchorCtr="0"/>
          <a:lstStyle>
            <a:lvl1pPr marL="0" marR="0" lvl="0" indent="0" algn="r" rtl="0">
              <a:spcBef>
                <a:spcPts val="0"/>
              </a:spcBef>
              <a:buClr>
                <a:srgbClr val="1089DA"/>
              </a:buClr>
              <a:buSzPct val="100000"/>
              <a:buFont typeface="Impact"/>
              <a:buNone/>
              <a:defRPr sz="4800">
                <a:latin typeface="Impact"/>
                <a:ea typeface="Impact"/>
                <a:cs typeface="Impact"/>
                <a:sym typeface="Impact"/>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en-US" smtClean="0"/>
              <a:t>Click to edit Master title style</a:t>
            </a:r>
            <a:endParaRPr/>
          </a:p>
        </p:txBody>
      </p:sp>
      <p:sp>
        <p:nvSpPr>
          <p:cNvPr id="18" name="Shape 18"/>
          <p:cNvSpPr txBox="1">
            <a:spLocks noGrp="1"/>
          </p:cNvSpPr>
          <p:nvPr>
            <p:ph type="subTitle" idx="1"/>
          </p:nvPr>
        </p:nvSpPr>
        <p:spPr>
          <a:xfrm>
            <a:off x="1844064" y="4884398"/>
            <a:ext cx="4794523" cy="961988"/>
          </a:xfrm>
          <a:prstGeom prst="rect">
            <a:avLst/>
          </a:prstGeom>
          <a:noFill/>
          <a:ln>
            <a:noFill/>
          </a:ln>
        </p:spPr>
        <p:txBody>
          <a:bodyPr lIns="91425" tIns="91425" rIns="91425" bIns="91425" anchor="t" anchorCtr="0"/>
          <a:lstStyle>
            <a:lvl1pPr marL="0" marR="0" lvl="0" indent="0" algn="r" rtl="0">
              <a:spcBef>
                <a:spcPts val="320"/>
              </a:spcBef>
              <a:buClr>
                <a:srgbClr val="50B0D1"/>
              </a:buClr>
              <a:buFont typeface="Noto Symbol"/>
              <a:buNone/>
              <a:defRPr/>
            </a:lvl1pPr>
            <a:lvl2pPr marL="457200" marR="0" lvl="1" indent="0" algn="ctr" rtl="0">
              <a:spcBef>
                <a:spcPts val="480"/>
              </a:spcBef>
              <a:buClr>
                <a:srgbClr val="50B0D1"/>
              </a:buClr>
              <a:buFont typeface="Merriweather Sans"/>
              <a:buNone/>
              <a:defRPr/>
            </a:lvl2pPr>
            <a:lvl3pPr marL="914400" marR="0" lvl="2" indent="0" algn="ctr" rtl="0">
              <a:spcBef>
                <a:spcPts val="480"/>
              </a:spcBef>
              <a:buClr>
                <a:srgbClr val="50B0D1"/>
              </a:buClr>
              <a:buFont typeface="Merriweather Sans"/>
              <a:buNone/>
              <a:defRPr/>
            </a:lvl3pPr>
            <a:lvl4pPr marL="1371600" marR="0" lvl="3" indent="0" algn="ctr" rtl="0">
              <a:spcBef>
                <a:spcPts val="480"/>
              </a:spcBef>
              <a:buClr>
                <a:srgbClr val="50B0D1"/>
              </a:buClr>
              <a:buFont typeface="Merriweather Sans"/>
              <a:buNone/>
              <a:defRPr/>
            </a:lvl4pPr>
            <a:lvl5pPr marL="1828800" marR="0" lvl="4" indent="0" algn="ctr" rtl="0">
              <a:spcBef>
                <a:spcPts val="480"/>
              </a:spcBef>
              <a:buClr>
                <a:srgbClr val="50B0D1"/>
              </a:buClr>
              <a:buFont typeface="Merriweather Sans"/>
              <a:buNone/>
              <a:defRPr/>
            </a:lvl5pPr>
            <a:lvl6pPr marL="2286000" marR="0" lvl="5" indent="0" algn="ctr" rtl="0">
              <a:spcBef>
                <a:spcPts val="400"/>
              </a:spcBef>
              <a:buClr>
                <a:srgbClr val="888888"/>
              </a:buClr>
              <a:buFont typeface="Arial"/>
              <a:buNone/>
              <a:defRPr/>
            </a:lvl6pPr>
            <a:lvl7pPr marL="2743200" marR="0" lvl="6" indent="0" algn="ctr" rtl="0">
              <a:spcBef>
                <a:spcPts val="400"/>
              </a:spcBef>
              <a:buClr>
                <a:srgbClr val="888888"/>
              </a:buClr>
              <a:buFont typeface="Arial"/>
              <a:buNone/>
              <a:defRPr/>
            </a:lvl7pPr>
            <a:lvl8pPr marL="3200400" marR="0" lvl="7" indent="0" algn="ctr" rtl="0">
              <a:spcBef>
                <a:spcPts val="400"/>
              </a:spcBef>
              <a:buClr>
                <a:srgbClr val="888888"/>
              </a:buClr>
              <a:buFont typeface="Arial"/>
              <a:buNone/>
              <a:defRPr/>
            </a:lvl8pPr>
            <a:lvl9pPr marL="3657600" marR="0" lvl="8" indent="0" algn="ctr" rtl="0">
              <a:spcBef>
                <a:spcPts val="400"/>
              </a:spcBef>
              <a:buClr>
                <a:srgbClr val="888888"/>
              </a:buClr>
              <a:buFont typeface="Arial"/>
              <a:buNone/>
              <a:defRPr/>
            </a:lvl9pPr>
          </a:lstStyle>
          <a:p>
            <a:r>
              <a:rPr lang="en-US" smtClean="0"/>
              <a:t>Click to edit Master subtitle style</a:t>
            </a:r>
            <a:endParaRPr/>
          </a:p>
        </p:txBody>
      </p:sp>
      <p:pic>
        <p:nvPicPr>
          <p:cNvPr id="19" name="Shape 19" descr="Data_Science_Logos_final_horizontal_blacktext.png"/>
          <p:cNvPicPr preferRelativeResize="0"/>
          <p:nvPr/>
        </p:nvPicPr>
        <p:blipFill rotWithShape="1">
          <a:blip r:embed="rId3">
            <a:alphaModFix/>
          </a:blip>
          <a:srcRect/>
          <a:stretch/>
        </p:blipFill>
        <p:spPr>
          <a:xfrm>
            <a:off x="4325519" y="1122366"/>
            <a:ext cx="2313068" cy="495196"/>
          </a:xfrm>
          <a:prstGeom prst="rect">
            <a:avLst/>
          </a:prstGeom>
          <a:noFill/>
          <a:ln>
            <a:noFill/>
          </a:ln>
        </p:spPr>
      </p:pic>
      <p:pic>
        <p:nvPicPr>
          <p:cNvPr id="20" name="Shape 20"/>
          <p:cNvPicPr preferRelativeResize="0"/>
          <p:nvPr/>
        </p:nvPicPr>
        <p:blipFill rotWithShape="1">
          <a:blip r:embed="rId4">
            <a:alphaModFix/>
          </a:blip>
          <a:srcRect/>
          <a:stretch/>
        </p:blipFill>
        <p:spPr>
          <a:xfrm>
            <a:off x="3133386" y="4697476"/>
            <a:ext cx="3505200" cy="25399"/>
          </a:xfrm>
          <a:prstGeom prst="rect">
            <a:avLst/>
          </a:prstGeom>
          <a:noFill/>
          <a:ln>
            <a:noFill/>
          </a:ln>
        </p:spPr>
      </p:pic>
    </p:spTree>
    <p:extLst>
      <p:ext uri="{BB962C8B-B14F-4D97-AF65-F5344CB8AC3E}">
        <p14:creationId xmlns:p14="http://schemas.microsoft.com/office/powerpoint/2010/main" val="748580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smtClean="0"/>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E8151C8A-9068-5E4A-BEEB-E2632B1D6B9D}" type="datetimeFigureOut">
              <a:rPr lang="en-US" smtClean="0"/>
              <a:t>6/15/19</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8A0D3D93-B46C-7749-BD0C-96F68492C1AF}"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151C8A-9068-5E4A-BEEB-E2632B1D6B9D}" type="datetimeFigureOut">
              <a:rPr lang="en-US" smtClean="0"/>
              <a:t>6/15/19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E8151C8A-9068-5E4A-BEEB-E2632B1D6B9D}" type="datetimeFigureOut">
              <a:rPr lang="en-US" smtClean="0"/>
              <a:t>6/15/19</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8A0D3D93-B46C-7749-BD0C-96F68492C1A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51C8A-9068-5E4A-BEEB-E2632B1D6B9D}" type="datetimeFigureOut">
              <a:rPr lang="en-US" smtClean="0"/>
              <a:t>6/15/19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E8151C8A-9068-5E4A-BEEB-E2632B1D6B9D}" type="datetimeFigureOut">
              <a:rPr lang="en-US" smtClean="0"/>
              <a:t>6/15/19</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E8151C8A-9068-5E4A-BEEB-E2632B1D6B9D}" type="datetimeFigureOut">
              <a:rPr lang="en-US" smtClean="0"/>
              <a:t>6/15/19</a:t>
            </a:fld>
            <a:endParaRPr lang="en-US"/>
          </a:p>
        </p:txBody>
      </p:sp>
      <p:sp>
        <p:nvSpPr>
          <p:cNvPr id="10" name="Slide Number Placeholder 9"/>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151C8A-9068-5E4A-BEEB-E2632B1D6B9D}" type="datetimeFigureOut">
              <a:rPr lang="en-US" smtClean="0"/>
              <a:t>6/15/19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D3D93-B46C-7749-BD0C-96F68492C1AF}"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9077" y="2863942"/>
            <a:ext cx="7772400" cy="1362075"/>
          </a:xfrm>
          <a:prstGeom prst="rect">
            <a:avLst/>
          </a:prstGeom>
          <a:noFill/>
          <a:ln>
            <a:noFill/>
          </a:ln>
        </p:spPr>
        <p:txBody>
          <a:bodyPr lIns="91425" tIns="91425" rIns="91425" bIns="91425" anchor="t" anchorCtr="0"/>
          <a:lstStyle>
            <a:lvl1pPr lvl="0" algn="ctr" rtl="0">
              <a:spcBef>
                <a:spcPts val="0"/>
              </a:spcBef>
              <a:buClr>
                <a:srgbClr val="FFFFFF"/>
              </a:buClr>
              <a:buSzPct val="100000"/>
              <a:defRPr sz="3600" b="1">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23" name="Shape 23"/>
          <p:cNvSpPr txBox="1">
            <a:spLocks noGrp="1"/>
          </p:cNvSpPr>
          <p:nvPr>
            <p:ph type="body" idx="1"/>
          </p:nvPr>
        </p:nvSpPr>
        <p:spPr>
          <a:xfrm>
            <a:off x="679077" y="2292266"/>
            <a:ext cx="7772400" cy="424997"/>
          </a:xfrm>
          <a:prstGeom prst="rect">
            <a:avLst/>
          </a:prstGeom>
          <a:noFill/>
          <a:ln>
            <a:noFill/>
          </a:ln>
        </p:spPr>
        <p:txBody>
          <a:bodyPr lIns="91425" tIns="91425" rIns="91425" bIns="91425" anchor="b" anchorCtr="0"/>
          <a:lstStyle>
            <a:lvl1pPr marL="0" lvl="0" indent="0" algn="ctr" rtl="0">
              <a:spcBef>
                <a:spcPts val="0"/>
              </a:spcBef>
              <a:buClr>
                <a:srgbClr val="FFFFFF"/>
              </a:buClr>
              <a:buSzPct val="100000"/>
              <a:buFont typeface="Calibri"/>
              <a:buNone/>
              <a:defRPr sz="2400" i="1">
                <a:solidFill>
                  <a:srgbClr val="FFFFFF"/>
                </a:solidFill>
              </a:defRPr>
            </a:lvl1pPr>
            <a:lvl2pPr marL="457200" lvl="1" indent="0" rtl="0">
              <a:spcBef>
                <a:spcPts val="0"/>
              </a:spcBef>
              <a:buClr>
                <a:srgbClr val="FFFFFF"/>
              </a:buClr>
              <a:buSzPct val="100000"/>
              <a:buFont typeface="Calibri"/>
              <a:buNone/>
              <a:defRPr sz="2400" i="1">
                <a:solidFill>
                  <a:srgbClr val="FFFFFF"/>
                </a:solidFill>
              </a:defRPr>
            </a:lvl2pPr>
            <a:lvl3pPr marL="914400" lvl="2" indent="0" rtl="0">
              <a:spcBef>
                <a:spcPts val="0"/>
              </a:spcBef>
              <a:buClr>
                <a:srgbClr val="FFFFFF"/>
              </a:buClr>
              <a:buSzPct val="100000"/>
              <a:buFont typeface="Calibri"/>
              <a:buNone/>
              <a:defRPr sz="2400" i="1">
                <a:solidFill>
                  <a:srgbClr val="FFFFFF"/>
                </a:solidFill>
              </a:defRPr>
            </a:lvl3pPr>
            <a:lvl4pPr marL="1371600" lvl="3" indent="0" rtl="0">
              <a:spcBef>
                <a:spcPts val="0"/>
              </a:spcBef>
              <a:buClr>
                <a:srgbClr val="FFFFFF"/>
              </a:buClr>
              <a:buSzPct val="100000"/>
              <a:buFont typeface="Calibri"/>
              <a:buNone/>
              <a:defRPr sz="2400" i="1">
                <a:solidFill>
                  <a:srgbClr val="FFFFFF"/>
                </a:solidFill>
              </a:defRPr>
            </a:lvl4pPr>
            <a:lvl5pPr marL="1828800" lvl="4" indent="0" rtl="0">
              <a:spcBef>
                <a:spcPts val="0"/>
              </a:spcBef>
              <a:buClr>
                <a:srgbClr val="FFFFFF"/>
              </a:buClr>
              <a:buSzPct val="100000"/>
              <a:buFont typeface="Calibri"/>
              <a:buNone/>
              <a:defRPr sz="2400" i="1">
                <a:solidFill>
                  <a:srgbClr val="FFFFFF"/>
                </a:solidFill>
              </a:defRPr>
            </a:lvl5pPr>
            <a:lvl6pPr marL="2286000" lvl="5" indent="0" rtl="0">
              <a:spcBef>
                <a:spcPts val="0"/>
              </a:spcBef>
              <a:buClr>
                <a:srgbClr val="FFFFFF"/>
              </a:buClr>
              <a:buSzPct val="100000"/>
              <a:buFont typeface="Calibri"/>
              <a:buNone/>
              <a:defRPr sz="2400" i="1">
                <a:solidFill>
                  <a:srgbClr val="FFFFFF"/>
                </a:solidFill>
              </a:defRPr>
            </a:lvl6pPr>
            <a:lvl7pPr marL="2743200" lvl="6" indent="0" rtl="0">
              <a:spcBef>
                <a:spcPts val="0"/>
              </a:spcBef>
              <a:buClr>
                <a:srgbClr val="FFFFFF"/>
              </a:buClr>
              <a:buSzPct val="100000"/>
              <a:buFont typeface="Calibri"/>
              <a:buNone/>
              <a:defRPr sz="2400" i="1">
                <a:solidFill>
                  <a:srgbClr val="FFFFFF"/>
                </a:solidFill>
              </a:defRPr>
            </a:lvl7pPr>
            <a:lvl8pPr marL="3200400" lvl="7" indent="0" rtl="0">
              <a:spcBef>
                <a:spcPts val="0"/>
              </a:spcBef>
              <a:buClr>
                <a:srgbClr val="FFFFFF"/>
              </a:buClr>
              <a:buSzPct val="100000"/>
              <a:buFont typeface="Calibri"/>
              <a:buNone/>
              <a:defRPr sz="2400" i="1">
                <a:solidFill>
                  <a:srgbClr val="FFFFFF"/>
                </a:solidFill>
              </a:defRPr>
            </a:lvl8pPr>
            <a:lvl9pPr marL="3657600" lvl="8" indent="0" rtl="0">
              <a:spcBef>
                <a:spcPts val="0"/>
              </a:spcBef>
              <a:buClr>
                <a:srgbClr val="FFFFFF"/>
              </a:buClr>
              <a:buSzPct val="100000"/>
              <a:buFont typeface="Calibri"/>
              <a:buNone/>
              <a:defRPr sz="2400" i="1">
                <a:solidFill>
                  <a:srgbClr val="FFFFFF"/>
                </a:solidFill>
              </a:defRPr>
            </a:lvl9pPr>
          </a:lstStyle>
          <a:p>
            <a:pPr lvl="0"/>
            <a:r>
              <a:rPr lang="en-US" smtClean="0"/>
              <a:t>Click to edit Master text styles</a:t>
            </a:r>
          </a:p>
        </p:txBody>
      </p:sp>
    </p:spTree>
    <p:extLst>
      <p:ext uri="{BB962C8B-B14F-4D97-AF65-F5344CB8AC3E}">
        <p14:creationId xmlns:p14="http://schemas.microsoft.com/office/powerpoint/2010/main" val="14290240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0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9" y="6420493"/>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2" y="6442596"/>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7"/>
            <a:ext cx="8229600" cy="18299"/>
          </a:xfrm>
          <a:prstGeom prst="rect">
            <a:avLst/>
          </a:prstGeom>
          <a:noFill/>
          <a:ln>
            <a:noFill/>
          </a:ln>
        </p:spPr>
      </p:pic>
    </p:spTree>
    <p:extLst>
      <p:ext uri="{BB962C8B-B14F-4D97-AF65-F5344CB8AC3E}">
        <p14:creationId xmlns:p14="http://schemas.microsoft.com/office/powerpoint/2010/main" val="19922814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211517194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7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45635546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9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74236361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0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4001366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1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807850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4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3046251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5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5157813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59903639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5861502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7" y="6420489"/>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0" y="6442592"/>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3"/>
            <a:ext cx="8229600" cy="18299"/>
          </a:xfrm>
          <a:prstGeom prst="rect">
            <a:avLst/>
          </a:prstGeom>
          <a:noFill/>
          <a:ln>
            <a:noFill/>
          </a:ln>
        </p:spPr>
      </p:pic>
    </p:spTree>
    <p:extLst>
      <p:ext uri="{BB962C8B-B14F-4D97-AF65-F5344CB8AC3E}">
        <p14:creationId xmlns:p14="http://schemas.microsoft.com/office/powerpoint/2010/main" val="14942802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08651779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73088629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2259833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73384795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60364890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6583096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64411007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213424804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52206352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4968295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6" name="Shape 36"/>
          <p:cNvSpPr txBox="1">
            <a:spLocks noGrp="1"/>
          </p:cNvSpPr>
          <p:nvPr>
            <p:ph type="sldNum" idx="12"/>
          </p:nvPr>
        </p:nvSpPr>
        <p:spPr>
          <a:xfrm>
            <a:off x="6578857" y="6420489"/>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0" y="6442592"/>
            <a:ext cx="1492799" cy="321899"/>
          </a:xfrm>
          <a:prstGeom prst="rect">
            <a:avLst/>
          </a:prstGeom>
          <a:noFill/>
          <a:ln>
            <a:noFill/>
          </a:ln>
        </p:spPr>
      </p:pic>
    </p:spTree>
    <p:extLst>
      <p:ext uri="{BB962C8B-B14F-4D97-AF65-F5344CB8AC3E}">
        <p14:creationId xmlns:p14="http://schemas.microsoft.com/office/powerpoint/2010/main" val="102838241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82429111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51331051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6230450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Exercise">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10750"/>
            <a:ext cx="9171300" cy="6858000"/>
          </a:xfrm>
          <a:prstGeom prst="rect">
            <a:avLst/>
          </a:prstGeom>
          <a:noFill/>
          <a:ln>
            <a:noFill/>
          </a:ln>
        </p:spPr>
      </p:pic>
      <p:sp>
        <p:nvSpPr>
          <p:cNvPr id="33" name="Shape 33"/>
          <p:cNvSpPr/>
          <p:nvPr userDrawn="1"/>
        </p:nvSpPr>
        <p:spPr>
          <a:xfrm>
            <a:off x="400050" y="329575"/>
            <a:ext cx="8325000" cy="5950500"/>
          </a:xfrm>
          <a:prstGeom prst="round2DiagRect">
            <a:avLst>
              <a:gd name="adj1" fmla="val 16667"/>
              <a:gd name="adj2" fmla="val 0"/>
            </a:avLst>
          </a:prstGeom>
          <a:solidFill>
            <a:srgbClr val="FFFFFF"/>
          </a:solidFill>
          <a:ln>
            <a:noFill/>
          </a:ln>
        </p:spPr>
        <p:txBody>
          <a:bodyPr lIns="68569" tIns="68569" rIns="68569" bIns="68569" anchor="ctr" anchorCtr="0">
            <a:noAutofit/>
          </a:bodyPr>
          <a:lstStyle/>
          <a:p>
            <a:pPr lvl="0">
              <a:spcBef>
                <a:spcPts val="0"/>
              </a:spcBef>
              <a:buNone/>
            </a:pPr>
            <a:endParaRPr sz="1350"/>
          </a:p>
        </p:txBody>
      </p:sp>
      <p:sp>
        <p:nvSpPr>
          <p:cNvPr id="36" name="Shape 36"/>
          <p:cNvSpPr txBox="1">
            <a:spLocks noGrp="1"/>
          </p:cNvSpPr>
          <p:nvPr>
            <p:ph type="sldNum" idx="12"/>
          </p:nvPr>
        </p:nvSpPr>
        <p:spPr>
          <a:xfrm>
            <a:off x="6578858" y="6420491"/>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37" name="Shape 37"/>
          <p:cNvPicPr preferRelativeResize="0"/>
          <p:nvPr/>
        </p:nvPicPr>
        <p:blipFill rotWithShape="1">
          <a:blip r:embed="rId3">
            <a:alphaModFix/>
          </a:blip>
          <a:srcRect/>
          <a:stretch/>
        </p:blipFill>
        <p:spPr>
          <a:xfrm>
            <a:off x="457201" y="6442594"/>
            <a:ext cx="1492799" cy="321899"/>
          </a:xfrm>
          <a:prstGeom prst="rect">
            <a:avLst/>
          </a:prstGeom>
          <a:noFill/>
          <a:ln>
            <a:noFill/>
          </a:ln>
        </p:spPr>
      </p:pic>
    </p:spTree>
    <p:extLst>
      <p:ext uri="{BB962C8B-B14F-4D97-AF65-F5344CB8AC3E}">
        <p14:creationId xmlns:p14="http://schemas.microsoft.com/office/powerpoint/2010/main" val="193698753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1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9" y="6420493"/>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2" y="6442596"/>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7"/>
            <a:ext cx="8229600" cy="18299"/>
          </a:xfrm>
          <a:prstGeom prst="rect">
            <a:avLst/>
          </a:prstGeom>
          <a:noFill/>
          <a:ln>
            <a:noFill/>
          </a:ln>
        </p:spPr>
      </p:pic>
    </p:spTree>
    <p:extLst>
      <p:ext uri="{BB962C8B-B14F-4D97-AF65-F5344CB8AC3E}">
        <p14:creationId xmlns:p14="http://schemas.microsoft.com/office/powerpoint/2010/main" val="204854610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3_Contents">
    <p:spTree>
      <p:nvGrpSpPr>
        <p:cNvPr id="1" name="Shape 24"/>
        <p:cNvGrpSpPr/>
        <p:nvPr/>
      </p:nvGrpSpPr>
      <p:grpSpPr>
        <a:xfrm>
          <a:off x="0" y="0"/>
          <a:ext cx="0" cy="0"/>
          <a:chOff x="0" y="0"/>
          <a:chExt cx="0" cy="0"/>
        </a:xfrm>
      </p:grpSpPr>
      <p:pic>
        <p:nvPicPr>
          <p:cNvPr id="25" name="Shape 25"/>
          <p:cNvPicPr preferRelativeResize="0"/>
          <p:nvPr/>
        </p:nvPicPr>
        <p:blipFill rotWithShape="1">
          <a:blip r:embed="rId2">
            <a:alphaModFix/>
          </a:blip>
          <a:srcRect/>
          <a:stretch/>
        </p:blipFill>
        <p:spPr>
          <a:xfrm>
            <a:off x="0" y="6356350"/>
            <a:ext cx="9171310" cy="512416"/>
          </a:xfrm>
          <a:prstGeom prst="rect">
            <a:avLst/>
          </a:prstGeom>
          <a:noFill/>
          <a:ln>
            <a:noFill/>
          </a:ln>
        </p:spPr>
      </p:pic>
      <p:sp>
        <p:nvSpPr>
          <p:cNvPr id="28" name="Shape 28"/>
          <p:cNvSpPr txBox="1">
            <a:spLocks noGrp="1"/>
          </p:cNvSpPr>
          <p:nvPr>
            <p:ph type="sldNum" idx="12"/>
          </p:nvPr>
        </p:nvSpPr>
        <p:spPr>
          <a:xfrm>
            <a:off x="6578858" y="6420491"/>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29" name="Shape 29"/>
          <p:cNvPicPr preferRelativeResize="0"/>
          <p:nvPr/>
        </p:nvPicPr>
        <p:blipFill rotWithShape="1">
          <a:blip r:embed="rId3">
            <a:alphaModFix/>
          </a:blip>
          <a:srcRect/>
          <a:stretch/>
        </p:blipFill>
        <p:spPr>
          <a:xfrm>
            <a:off x="457201" y="6442594"/>
            <a:ext cx="1492679" cy="321775"/>
          </a:xfrm>
          <a:prstGeom prst="rect">
            <a:avLst/>
          </a:prstGeom>
          <a:noFill/>
          <a:ln>
            <a:noFill/>
          </a:ln>
        </p:spPr>
      </p:pic>
      <p:pic>
        <p:nvPicPr>
          <p:cNvPr id="30" name="Shape 30"/>
          <p:cNvPicPr preferRelativeResize="0"/>
          <p:nvPr/>
        </p:nvPicPr>
        <p:blipFill rotWithShape="1">
          <a:blip r:embed="rId4">
            <a:alphaModFix/>
          </a:blip>
          <a:srcRect/>
          <a:stretch/>
        </p:blipFill>
        <p:spPr>
          <a:xfrm>
            <a:off x="461847" y="1185815"/>
            <a:ext cx="8229600" cy="18299"/>
          </a:xfrm>
          <a:prstGeom prst="rect">
            <a:avLst/>
          </a:prstGeom>
          <a:noFill/>
          <a:ln>
            <a:noFill/>
          </a:ln>
        </p:spPr>
      </p:pic>
    </p:spTree>
    <p:extLst>
      <p:ext uri="{BB962C8B-B14F-4D97-AF65-F5344CB8AC3E}">
        <p14:creationId xmlns:p14="http://schemas.microsoft.com/office/powerpoint/2010/main" val="19933237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1">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6356350"/>
            <a:ext cx="9171300" cy="512400"/>
          </a:xfrm>
          <a:prstGeom prst="rect">
            <a:avLst/>
          </a:prstGeom>
          <a:noFill/>
          <a:ln>
            <a:noFill/>
          </a:ln>
        </p:spPr>
      </p:pic>
      <p:sp>
        <p:nvSpPr>
          <p:cNvPr id="42" name="Shape 42"/>
          <p:cNvSpPr txBox="1">
            <a:spLocks noGrp="1"/>
          </p:cNvSpPr>
          <p:nvPr>
            <p:ph type="sldNum" idx="12"/>
          </p:nvPr>
        </p:nvSpPr>
        <p:spPr>
          <a:xfrm>
            <a:off x="6578857" y="6420489"/>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pic>
        <p:nvPicPr>
          <p:cNvPr id="43" name="Shape 43"/>
          <p:cNvPicPr preferRelativeResize="0"/>
          <p:nvPr/>
        </p:nvPicPr>
        <p:blipFill rotWithShape="1">
          <a:blip r:embed="rId3">
            <a:alphaModFix/>
          </a:blip>
          <a:srcRect/>
          <a:stretch/>
        </p:blipFill>
        <p:spPr>
          <a:xfrm>
            <a:off x="457200" y="6442592"/>
            <a:ext cx="1492799" cy="321899"/>
          </a:xfrm>
          <a:prstGeom prst="rect">
            <a:avLst/>
          </a:prstGeom>
          <a:noFill/>
          <a:ln>
            <a:noFill/>
          </a:ln>
        </p:spPr>
      </p:pic>
      <p:pic>
        <p:nvPicPr>
          <p:cNvPr id="44" name="Shape 44"/>
          <p:cNvPicPr preferRelativeResize="0"/>
          <p:nvPr/>
        </p:nvPicPr>
        <p:blipFill rotWithShape="1">
          <a:blip r:embed="rId4">
            <a:alphaModFix/>
          </a:blip>
          <a:srcRect/>
          <a:stretch/>
        </p:blipFill>
        <p:spPr>
          <a:xfrm>
            <a:off x="461847" y="1185813"/>
            <a:ext cx="8229600" cy="18299"/>
          </a:xfrm>
          <a:prstGeom prst="rect">
            <a:avLst/>
          </a:prstGeom>
          <a:noFill/>
          <a:ln>
            <a:noFill/>
          </a:ln>
        </p:spPr>
      </p:pic>
    </p:spTree>
    <p:extLst>
      <p:ext uri="{BB962C8B-B14F-4D97-AF65-F5344CB8AC3E}">
        <p14:creationId xmlns:p14="http://schemas.microsoft.com/office/powerpoint/2010/main" val="1074790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457200" y="358883"/>
            <a:ext cx="8229600" cy="1193268"/>
          </a:xfrm>
          <a:prstGeom prst="rect">
            <a:avLst/>
          </a:prstGeom>
          <a:noFill/>
          <a:ln>
            <a:noFill/>
          </a:ln>
        </p:spPr>
      </p:pic>
      <p:sp>
        <p:nvSpPr>
          <p:cNvPr id="48" name="Shape 48"/>
          <p:cNvSpPr txBox="1">
            <a:spLocks noGrp="1"/>
          </p:cNvSpPr>
          <p:nvPr>
            <p:ph type="title"/>
          </p:nvPr>
        </p:nvSpPr>
        <p:spPr>
          <a:xfrm>
            <a:off x="457200" y="603704"/>
            <a:ext cx="8229600" cy="743206"/>
          </a:xfrm>
          <a:prstGeom prst="rect">
            <a:avLst/>
          </a:prstGeom>
          <a:noFill/>
          <a:ln>
            <a:noFill/>
          </a:ln>
        </p:spPr>
        <p:txBody>
          <a:bodyPr lIns="91425" tIns="91425" rIns="91425" bIns="91425" anchor="ctr" anchorCtr="0"/>
          <a:lstStyle>
            <a:lvl1pPr lvl="0" algn="l" rtl="0">
              <a:spcBef>
                <a:spcPts val="0"/>
              </a:spcBef>
              <a:buClr>
                <a:srgbClr val="FFFFFF"/>
              </a:buClr>
              <a:buSzPct val="100000"/>
              <a:buFont typeface="Impact"/>
              <a:defRPr sz="3600">
                <a:solidFill>
                  <a:srgbClr val="FFFFFF"/>
                </a:solidFill>
                <a:latin typeface="Impact"/>
                <a:ea typeface="Impact"/>
                <a:cs typeface="Impact"/>
                <a:sym typeface="Impact"/>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49" name="Shape 49"/>
          <p:cNvSpPr txBox="1">
            <a:spLocks noGrp="1"/>
          </p:cNvSpPr>
          <p:nvPr>
            <p:ph type="body" idx="1"/>
          </p:nvPr>
        </p:nvSpPr>
        <p:spPr>
          <a:xfrm>
            <a:off x="457200" y="1744565"/>
            <a:ext cx="8229600" cy="4381599"/>
          </a:xfrm>
          <a:prstGeom prst="rect">
            <a:avLst/>
          </a:prstGeom>
          <a:noFill/>
          <a:ln>
            <a:noFill/>
          </a:ln>
        </p:spPr>
        <p:txBody>
          <a:bodyPr lIns="91425" tIns="91425" rIns="91425" bIns="91425" anchor="t" anchorCtr="0"/>
          <a:lstStyle>
            <a:lvl1pPr lvl="0" rtl="0">
              <a:lnSpc>
                <a:spcPct val="115000"/>
              </a:lnSpc>
              <a:spcBef>
                <a:spcPts val="0"/>
              </a:spcBef>
              <a:spcAft>
                <a:spcPts val="1000"/>
              </a:spcAft>
              <a:buClr>
                <a:srgbClr val="FFFFFF"/>
              </a:buClr>
              <a:defRPr b="1">
                <a:solidFill>
                  <a:srgbClr val="FFFFFF"/>
                </a:solidFill>
              </a:defRPr>
            </a:lvl1pPr>
            <a:lvl2pPr lvl="1" rtl="0">
              <a:lnSpc>
                <a:spcPct val="115000"/>
              </a:lnSpc>
              <a:spcBef>
                <a:spcPts val="0"/>
              </a:spcBef>
              <a:spcAft>
                <a:spcPts val="1000"/>
              </a:spcAft>
              <a:buClr>
                <a:srgbClr val="FFFFFF"/>
              </a:buClr>
              <a:defRPr>
                <a:solidFill>
                  <a:srgbClr val="FFFFFF"/>
                </a:solidFill>
              </a:defRPr>
            </a:lvl2pPr>
            <a:lvl3pPr lvl="2" rtl="0">
              <a:lnSpc>
                <a:spcPct val="115000"/>
              </a:lnSpc>
              <a:spcBef>
                <a:spcPts val="0"/>
              </a:spcBef>
              <a:spcAft>
                <a:spcPts val="1000"/>
              </a:spcAft>
              <a:buClr>
                <a:srgbClr val="FFFFFF"/>
              </a:buClr>
              <a:defRPr>
                <a:solidFill>
                  <a:srgbClr val="FFFFFF"/>
                </a:solidFill>
              </a:defRPr>
            </a:lvl3pPr>
            <a:lvl4pPr lvl="3" rtl="0">
              <a:lnSpc>
                <a:spcPct val="115000"/>
              </a:lnSpc>
              <a:spcBef>
                <a:spcPts val="0"/>
              </a:spcBef>
              <a:buClr>
                <a:srgbClr val="FFFFFF"/>
              </a:buClr>
              <a:defRPr>
                <a:solidFill>
                  <a:srgbClr val="FFFFFF"/>
                </a:solidFill>
              </a:defRPr>
            </a:lvl4pPr>
            <a:lvl5pPr lvl="4" rtl="0">
              <a:lnSpc>
                <a:spcPct val="120000"/>
              </a:lnSpc>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pPr lvl="0"/>
            <a:r>
              <a:rPr lang="en-US" smtClean="0"/>
              <a:t>Click to edit Master text styles</a:t>
            </a:r>
          </a:p>
        </p:txBody>
      </p:sp>
      <p:sp>
        <p:nvSpPr>
          <p:cNvPr id="50" name="Shape 50"/>
          <p:cNvSpPr txBox="1">
            <a:spLocks noGrp="1"/>
          </p:cNvSpPr>
          <p:nvPr>
            <p:ph type="sldNum" idx="12"/>
          </p:nvPr>
        </p:nvSpPr>
        <p:spPr>
          <a:xfrm>
            <a:off x="6553200" y="6407662"/>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152101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at's next">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457200" y="358883"/>
            <a:ext cx="8229600" cy="1193399"/>
          </a:xfrm>
          <a:prstGeom prst="rect">
            <a:avLst/>
          </a:prstGeom>
          <a:noFill/>
          <a:ln>
            <a:noFill/>
          </a:ln>
        </p:spPr>
      </p:pic>
      <p:sp>
        <p:nvSpPr>
          <p:cNvPr id="53" name="Shape 53"/>
          <p:cNvSpPr txBox="1">
            <a:spLocks noGrp="1"/>
          </p:cNvSpPr>
          <p:nvPr>
            <p:ph type="title"/>
          </p:nvPr>
        </p:nvSpPr>
        <p:spPr>
          <a:xfrm>
            <a:off x="457200" y="603704"/>
            <a:ext cx="8229600" cy="743100"/>
          </a:xfrm>
          <a:prstGeom prst="rect">
            <a:avLst/>
          </a:prstGeom>
          <a:noFill/>
          <a:ln>
            <a:noFill/>
          </a:ln>
        </p:spPr>
        <p:txBody>
          <a:bodyPr lIns="91425" tIns="91425" rIns="91425" bIns="91425" anchor="ctr" anchorCtr="0"/>
          <a:lstStyle>
            <a:lvl1pPr lvl="0" algn="l" rtl="0">
              <a:spcBef>
                <a:spcPts val="0"/>
              </a:spcBef>
              <a:buClr>
                <a:srgbClr val="FFFFFF"/>
              </a:buClr>
              <a:buSzPct val="100000"/>
              <a:buFont typeface="Impact"/>
              <a:defRPr sz="3600">
                <a:solidFill>
                  <a:srgbClr val="FFFFFF"/>
                </a:solidFill>
                <a:latin typeface="Impact"/>
                <a:ea typeface="Impact"/>
                <a:cs typeface="Impact"/>
                <a:sym typeface="Impact"/>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54" name="Shape 54"/>
          <p:cNvSpPr txBox="1">
            <a:spLocks noGrp="1"/>
          </p:cNvSpPr>
          <p:nvPr>
            <p:ph type="body" idx="1"/>
          </p:nvPr>
        </p:nvSpPr>
        <p:spPr>
          <a:xfrm>
            <a:off x="457200" y="1744565"/>
            <a:ext cx="8229600" cy="4381500"/>
          </a:xfrm>
          <a:prstGeom prst="rect">
            <a:avLst/>
          </a:prstGeom>
          <a:noFill/>
          <a:ln>
            <a:noFill/>
          </a:ln>
        </p:spPr>
        <p:txBody>
          <a:bodyPr lIns="91425" tIns="91425" rIns="91425" bIns="91425" anchor="t" anchorCtr="0"/>
          <a:lstStyle>
            <a:lvl1pPr lvl="0" rtl="0">
              <a:lnSpc>
                <a:spcPct val="115000"/>
              </a:lnSpc>
              <a:spcBef>
                <a:spcPts val="0"/>
              </a:spcBef>
              <a:spcAft>
                <a:spcPts val="1000"/>
              </a:spcAft>
              <a:buClr>
                <a:srgbClr val="D9D9D9"/>
              </a:buClr>
              <a:defRPr b="1">
                <a:solidFill>
                  <a:srgbClr val="D9D9D9"/>
                </a:solidFill>
              </a:defRPr>
            </a:lvl1pPr>
            <a:lvl2pPr lvl="1" rtl="0">
              <a:lnSpc>
                <a:spcPct val="115000"/>
              </a:lnSpc>
              <a:spcBef>
                <a:spcPts val="0"/>
              </a:spcBef>
              <a:spcAft>
                <a:spcPts val="1000"/>
              </a:spcAft>
              <a:buClr>
                <a:srgbClr val="D9D9D9"/>
              </a:buClr>
              <a:defRPr>
                <a:solidFill>
                  <a:srgbClr val="D9D9D9"/>
                </a:solidFill>
              </a:defRPr>
            </a:lvl2pPr>
            <a:lvl3pPr lvl="2" rtl="0">
              <a:lnSpc>
                <a:spcPct val="115000"/>
              </a:lnSpc>
              <a:spcBef>
                <a:spcPts val="0"/>
              </a:spcBef>
              <a:spcAft>
                <a:spcPts val="1000"/>
              </a:spcAft>
              <a:buClr>
                <a:srgbClr val="D9D9D9"/>
              </a:buClr>
              <a:defRPr>
                <a:solidFill>
                  <a:srgbClr val="D9D9D9"/>
                </a:solidFill>
              </a:defRPr>
            </a:lvl3pPr>
            <a:lvl4pPr lvl="3" rtl="0">
              <a:lnSpc>
                <a:spcPct val="115000"/>
              </a:lnSpc>
              <a:spcBef>
                <a:spcPts val="0"/>
              </a:spcBef>
              <a:buClr>
                <a:srgbClr val="D9D9D9"/>
              </a:buClr>
              <a:defRPr>
                <a:solidFill>
                  <a:srgbClr val="D9D9D9"/>
                </a:solidFill>
              </a:defRPr>
            </a:lvl4pPr>
            <a:lvl5pPr lvl="4" rtl="0">
              <a:lnSpc>
                <a:spcPct val="120000"/>
              </a:lnSpc>
              <a:spcBef>
                <a:spcPts val="0"/>
              </a:spcBef>
              <a:buClr>
                <a:srgbClr val="D9D9D9"/>
              </a:buClr>
              <a:defRPr>
                <a:solidFill>
                  <a:srgbClr val="D9D9D9"/>
                </a:solidFill>
              </a:defRPr>
            </a:lvl5pPr>
            <a:lvl6pPr lvl="5" rtl="0">
              <a:lnSpc>
                <a:spcPct val="120000"/>
              </a:lnSpc>
              <a:spcBef>
                <a:spcPts val="0"/>
              </a:spcBef>
              <a:buClr>
                <a:srgbClr val="D9D9D9"/>
              </a:buClr>
              <a:defRPr>
                <a:solidFill>
                  <a:srgbClr val="D9D9D9"/>
                </a:solidFill>
              </a:defRPr>
            </a:lvl6pPr>
            <a:lvl7pPr lvl="6" rtl="0">
              <a:lnSpc>
                <a:spcPct val="120000"/>
              </a:lnSpc>
              <a:spcBef>
                <a:spcPts val="0"/>
              </a:spcBef>
              <a:buClr>
                <a:srgbClr val="D9D9D9"/>
              </a:buClr>
              <a:defRPr>
                <a:solidFill>
                  <a:srgbClr val="D9D9D9"/>
                </a:solidFill>
              </a:defRPr>
            </a:lvl7pPr>
            <a:lvl8pPr lvl="7" rtl="0">
              <a:lnSpc>
                <a:spcPct val="120000"/>
              </a:lnSpc>
              <a:spcBef>
                <a:spcPts val="0"/>
              </a:spcBef>
              <a:buClr>
                <a:srgbClr val="D9D9D9"/>
              </a:buClr>
              <a:defRPr>
                <a:solidFill>
                  <a:srgbClr val="D9D9D9"/>
                </a:solidFill>
              </a:defRPr>
            </a:lvl8pPr>
            <a:lvl9pPr lvl="8" rtl="0">
              <a:lnSpc>
                <a:spcPct val="120000"/>
              </a:lnSpc>
              <a:spcBef>
                <a:spcPts val="0"/>
              </a:spcBef>
              <a:buClr>
                <a:srgbClr val="D9D9D9"/>
              </a:buClr>
              <a:defRPr>
                <a:solidFill>
                  <a:srgbClr val="D9D9D9"/>
                </a:solidFill>
              </a:defRPr>
            </a:lvl9pPr>
          </a:lstStyle>
          <a:p>
            <a:pPr lvl="0"/>
            <a:r>
              <a:rPr lang="en-US" smtClean="0"/>
              <a:t>Click to edit Master text styles</a:t>
            </a:r>
          </a:p>
        </p:txBody>
      </p:sp>
      <p:sp>
        <p:nvSpPr>
          <p:cNvPr id="55" name="Shape 55"/>
          <p:cNvSpPr txBox="1">
            <a:spLocks noGrp="1"/>
          </p:cNvSpPr>
          <p:nvPr>
            <p:ph type="sldNum" idx="12"/>
          </p:nvPr>
        </p:nvSpPr>
        <p:spPr>
          <a:xfrm>
            <a:off x="6553200" y="6407662"/>
            <a:ext cx="2133599" cy="365099"/>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721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51C8A-9068-5E4A-BEEB-E2632B1D6B9D}" type="datetimeFigureOut">
              <a:rPr lang="en-US" smtClean="0"/>
              <a:t>6/15/19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D3D93-B46C-7749-BD0C-96F68492C1AF}" type="slidenum">
              <a:rPr lang="en-US" smtClean="0"/>
              <a:t>‹#›</a:t>
            </a:fld>
            <a:endParaRPr lang="en-US"/>
          </a:p>
        </p:txBody>
      </p:sp>
    </p:spTree>
    <p:extLst>
      <p:ext uri="{BB962C8B-B14F-4D97-AF65-F5344CB8AC3E}">
        <p14:creationId xmlns:p14="http://schemas.microsoft.com/office/powerpoint/2010/main" val="10155554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4FA04C-D7CF-4861-95F0-3F5ACF508755}" type="datetimeFigureOut">
              <a:rPr lang="en-US" smtClean="0"/>
              <a:t>6/15/19</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9" Type="http://schemas.openxmlformats.org/officeDocument/2006/relationships/slideLayout" Target="../slideLayouts/slideLayout17.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37" Type="http://schemas.openxmlformats.org/officeDocument/2006/relationships/slideLayout" Target="../slideLayouts/slideLayout45.xml"/><Relationship Id="rId38" Type="http://schemas.openxmlformats.org/officeDocument/2006/relationships/theme" Target="../theme/theme2.xml"/><Relationship Id="rId39" Type="http://schemas.openxmlformats.org/officeDocument/2006/relationships/image" Target="../media/image9.png"/><Relationship Id="rId40" Type="http://schemas.microsoft.com/office/2007/relationships/hdphoto" Target="../media/hdphoto1.wdp"/><Relationship Id="rId41"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1089DA"/>
              </a:buClr>
              <a:buSzPct val="100000"/>
              <a:buFont typeface="Calibri"/>
              <a:buNone/>
              <a:defRPr sz="2400">
                <a:solidFill>
                  <a:srgbClr val="1089DA"/>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371600"/>
            <a:ext cx="8229600" cy="4659900"/>
          </a:xfrm>
          <a:prstGeom prst="rect">
            <a:avLst/>
          </a:prstGeom>
          <a:noFill/>
          <a:ln>
            <a:noFill/>
          </a:ln>
        </p:spPr>
        <p:txBody>
          <a:bodyPr lIns="91425" tIns="91425" rIns="91425" bIns="91425" anchor="t" anchorCtr="0"/>
          <a:lstStyle>
            <a:lvl1pPr marL="342900" marR="0" lvl="0" indent="-22860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1pPr>
            <a:lvl2pPr marL="742950" marR="0" lvl="1" indent="-17145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2pPr>
            <a:lvl3pPr marL="1143000" marR="0" lvl="2" indent="-114300" algn="l" rtl="0">
              <a:lnSpc>
                <a:spcPct val="120000"/>
              </a:lnSpc>
              <a:spcBef>
                <a:spcPts val="480"/>
              </a:spcBef>
              <a:buClr>
                <a:srgbClr val="50B0D1"/>
              </a:buClr>
              <a:buSzPct val="100000"/>
              <a:buFont typeface="Calibri"/>
              <a:buChar char="■"/>
              <a:defRPr sz="2000">
                <a:solidFill>
                  <a:srgbClr val="313131"/>
                </a:solidFill>
                <a:latin typeface="Calibri"/>
                <a:ea typeface="Calibri"/>
                <a:cs typeface="Calibri"/>
                <a:sym typeface="Calibri"/>
              </a:defRPr>
            </a:lvl3pPr>
            <a:lvl4pPr marL="1600200" marR="0" lvl="3" indent="-114300" algn="l" rtl="0">
              <a:lnSpc>
                <a:spcPct val="120000"/>
              </a:lnSpc>
              <a:spcBef>
                <a:spcPts val="480"/>
              </a:spcBef>
              <a:buClr>
                <a:srgbClr val="313131"/>
              </a:buClr>
              <a:buSzPct val="100000"/>
              <a:buFont typeface="Calibri"/>
              <a:buChar char="●"/>
              <a:defRPr sz="2000">
                <a:solidFill>
                  <a:srgbClr val="313131"/>
                </a:solidFill>
                <a:latin typeface="Calibri"/>
                <a:ea typeface="Calibri"/>
                <a:cs typeface="Calibri"/>
                <a:sym typeface="Calibri"/>
              </a:defRPr>
            </a:lvl4pPr>
            <a:lvl5pPr marL="2057400" marR="0" lvl="4" indent="-114300" algn="l" rtl="0">
              <a:lnSpc>
                <a:spcPct val="120000"/>
              </a:lnSpc>
              <a:spcBef>
                <a:spcPts val="480"/>
              </a:spcBef>
              <a:buClr>
                <a:srgbClr val="313131"/>
              </a:buClr>
              <a:buSzPct val="100000"/>
              <a:buFont typeface="Calibri"/>
              <a:buChar char="◆"/>
              <a:defRPr sz="2000">
                <a:solidFill>
                  <a:srgbClr val="313131"/>
                </a:solidFill>
                <a:latin typeface="Calibri"/>
                <a:ea typeface="Calibri"/>
                <a:cs typeface="Calibri"/>
                <a:sym typeface="Calibri"/>
              </a:defRPr>
            </a:lvl5pPr>
            <a:lvl6pPr marL="2514600" marR="0" lvl="5"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6pPr>
            <a:lvl7pPr marL="2971800" marR="0" lvl="6"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7pPr>
            <a:lvl8pPr marL="3429000" marR="0" lvl="7"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8pPr>
            <a:lvl9pPr marL="3886200" marR="0" lvl="8" indent="-101600" algn="l" rtl="0">
              <a:lnSpc>
                <a:spcPct val="120000"/>
              </a:lnSpc>
              <a:spcBef>
                <a:spcPts val="400"/>
              </a:spcBef>
              <a:buClr>
                <a:srgbClr val="313131"/>
              </a:buClr>
              <a:buSzPct val="100000"/>
              <a:buFont typeface="Calibri"/>
              <a:buChar char="◆"/>
              <a:defRPr sz="2000">
                <a:solidFill>
                  <a:srgbClr val="31313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fld id="{E8151C8A-9068-5E4A-BEEB-E2632B1D6B9D}" type="datetimeFigureOut">
              <a:rPr lang="en-US" smtClean="0"/>
              <a:t>6/15/19</a:t>
            </a:fld>
            <a:endParaRPr lang="en-US"/>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lang="en-US"/>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fld id="{8A0D3D93-B46C-7749-BD0C-96F68492C1AF}" type="slidenum">
              <a:rPr lang="en-US" smtClean="0"/>
              <a:t>‹#›</a:t>
            </a:fld>
            <a:endParaRPr lang="en-US"/>
          </a:p>
        </p:txBody>
      </p:sp>
    </p:spTree>
    <p:extLst>
      <p:ext uri="{BB962C8B-B14F-4D97-AF65-F5344CB8AC3E}">
        <p14:creationId xmlns:p14="http://schemas.microsoft.com/office/powerpoint/2010/main" val="1657006992"/>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39">
                <a:duotone>
                  <a:schemeClr val="accent1">
                    <a:shade val="45000"/>
                    <a:satMod val="135000"/>
                  </a:schemeClr>
                  <a:prstClr val="white"/>
                </a:duotone>
                <a:extLst>
                  <a:ext uri="{BEBA8EAE-BF5A-486C-A8C5-ECC9F3942E4B}">
                    <a14:imgProps xmlns:a14="http://schemas.microsoft.com/office/drawing/2010/main">
                      <a14:imgLayer r:embed="rId4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E8151C8A-9068-5E4A-BEEB-E2632B1D6B9D}" type="datetimeFigureOut">
              <a:rPr lang="en-US" smtClean="0"/>
              <a:t>6/15/19</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8A0D3D93-B46C-7749-BD0C-96F68492C1AF}" type="slidenum">
              <a:rPr lang="en-US" smtClean="0"/>
              <a:t>‹#›</a:t>
            </a:fld>
            <a:endParaRPr lang="en-US"/>
          </a:p>
        </p:txBody>
      </p:sp>
    </p:spTree>
    <p:extLst>
      <p:ext uri="{BB962C8B-B14F-4D97-AF65-F5344CB8AC3E}">
        <p14:creationId xmlns:p14="http://schemas.microsoft.com/office/powerpoint/2010/main" val="199248143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Lst>
  <p:txStyles>
    <p:titleStyle>
      <a:lvl1pPr algn="l" defTabSz="914400" rtl="0" eaLnBrk="1" latinLnBrk="0" hangingPunct="1">
        <a:lnSpc>
          <a:spcPct val="90000"/>
        </a:lnSpc>
        <a:spcBef>
          <a:spcPct val="0"/>
        </a:spcBef>
        <a:buNone/>
        <a:defRPr sz="4200" b="0" kern="1200" cap="all" baseline="0">
          <a:blipFill>
            <a:blip r:embed="rId41">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r4ds.had.co.nz/intro.html" TargetMode="Externa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4" Type="http://schemas.openxmlformats.org/officeDocument/2006/relationships/image" Target="../media/image25.tiff"/><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tiff"/><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gallery.shinyapps.io/087-crandash/" TargetMode="External"/><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hyperlink" Target="https://www.linkedin.com/in/brennanlod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70063"/>
            <a:ext cx="8485632" cy="1329753"/>
          </a:xfrm>
        </p:spPr>
        <p:txBody>
          <a:bodyPr>
            <a:normAutofit fontScale="90000"/>
          </a:bodyPr>
          <a:lstStyle/>
          <a:p>
            <a:r>
              <a:rPr lang="en-US" b="1" dirty="0" smtClean="0"/>
              <a:t>R </a:t>
            </a:r>
            <a:r>
              <a:rPr lang="en-US" b="1" dirty="0"/>
              <a:t>Bootcamp: For Newcomers to </a:t>
            </a:r>
            <a:r>
              <a:rPr lang="en-US" b="1" dirty="0" smtClean="0"/>
              <a:t>R</a:t>
            </a:r>
            <a:br>
              <a:rPr lang="en-US" b="1" dirty="0" smtClean="0"/>
            </a:br>
            <a:r>
              <a:rPr lang="en-US" b="1" dirty="0"/>
              <a:t/>
            </a:r>
            <a:br>
              <a:rPr lang="en-US" b="1" dirty="0"/>
            </a:br>
            <a:r>
              <a:rPr lang="en-US" b="1" dirty="0" smtClean="0"/>
              <a:t>Predictive Analytics world 2019</a:t>
            </a:r>
            <a:r>
              <a:rPr lang="en-US" dirty="0"/>
              <a:t/>
            </a:r>
            <a:br>
              <a:rPr lang="en-US" dirty="0"/>
            </a:br>
            <a:endParaRPr lang="en-US" dirty="0"/>
          </a:p>
        </p:txBody>
      </p:sp>
      <p:sp>
        <p:nvSpPr>
          <p:cNvPr id="3" name="Subtitle 2"/>
          <p:cNvSpPr>
            <a:spLocks noGrp="1"/>
          </p:cNvSpPr>
          <p:nvPr>
            <p:ph type="subTitle" idx="4294967295"/>
          </p:nvPr>
        </p:nvSpPr>
        <p:spPr>
          <a:xfrm>
            <a:off x="0" y="4884738"/>
            <a:ext cx="4794250" cy="962025"/>
          </a:xfrm>
        </p:spPr>
        <p:txBody>
          <a:bodyPr/>
          <a:lstStyle/>
          <a:p>
            <a:pPr lvl="0"/>
            <a:r>
              <a:rPr lang="en-US" dirty="0"/>
              <a:t>Instructor: Brennan Lodge</a:t>
            </a:r>
          </a:p>
          <a:p>
            <a:endParaRPr lang="en-US" dirty="0"/>
          </a:p>
        </p:txBody>
      </p:sp>
    </p:spTree>
    <p:extLst>
      <p:ext uri="{BB962C8B-B14F-4D97-AF65-F5344CB8AC3E}">
        <p14:creationId xmlns:p14="http://schemas.microsoft.com/office/powerpoint/2010/main" val="1050914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662" y="79786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Format going forward</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234909"/>
            <a:ext cx="3940937" cy="5016758"/>
          </a:xfrm>
          <a:prstGeom prst="rect">
            <a:avLst/>
          </a:prstGeom>
          <a:noFill/>
        </p:spPr>
        <p:txBody>
          <a:bodyPr wrap="square" rtlCol="0">
            <a:spAutoFit/>
          </a:bodyPr>
          <a:lstStyle/>
          <a:p>
            <a:pPr marL="285750" indent="-285750">
              <a:buFont typeface="Arial" panose="020B0604020202020204" pitchFamily="34" charset="0"/>
              <a:buChar char="•"/>
            </a:pPr>
            <a:r>
              <a:rPr lang="en-US" altLang="en-US" sz="2000" b="1" dirty="0" smtClean="0"/>
              <a:t>The format of the course onward will be broken out by the typical data analysis process explained by Hadley Wickham, author of “R for Data Science”</a:t>
            </a:r>
          </a:p>
          <a:p>
            <a:pPr marL="285750" indent="-285750">
              <a:buFont typeface="Arial" panose="020B0604020202020204" pitchFamily="34" charset="0"/>
              <a:buChar char="•"/>
            </a:pPr>
            <a:endParaRPr lang="en-US" altLang="en-US" sz="2000" b="1" dirty="0"/>
          </a:p>
          <a:p>
            <a:pPr marL="285750" indent="-285750">
              <a:buFont typeface="Arial" panose="020B0604020202020204" pitchFamily="34" charset="0"/>
              <a:buChar char="•"/>
            </a:pPr>
            <a:r>
              <a:rPr lang="en-US" altLang="en-US" sz="2000" b="1" dirty="0" smtClean="0"/>
              <a:t>Each data “problem” should be answered in this model</a:t>
            </a:r>
          </a:p>
          <a:p>
            <a:pPr marL="285750" indent="-285750">
              <a:buFont typeface="Arial" panose="020B0604020202020204" pitchFamily="34" charset="0"/>
              <a:buChar char="•"/>
            </a:pPr>
            <a:endParaRPr lang="en-US" altLang="en-US" sz="2000" b="1" dirty="0"/>
          </a:p>
          <a:p>
            <a:pPr marL="285750" indent="-285750">
              <a:buFont typeface="Arial" panose="020B0604020202020204" pitchFamily="34" charset="0"/>
              <a:buChar char="•"/>
            </a:pPr>
            <a:r>
              <a:rPr lang="en-US" altLang="en-US" sz="2000" b="1" dirty="0" smtClean="0"/>
              <a:t>80% of the heavy lifting in this model will be within the following sections Import-&gt;Tidy-&gt; Transform</a:t>
            </a:r>
          </a:p>
          <a:p>
            <a:pPr lvl="1"/>
            <a:endParaRPr lang="en-US" sz="2000" b="1" dirty="0" smtClean="0"/>
          </a:p>
          <a:p>
            <a:pPr marL="285750" indent="-285750">
              <a:buFont typeface="Arial" panose="020B0604020202020204" pitchFamily="34" charset="0"/>
              <a:buChar char="•"/>
            </a:pPr>
            <a:endParaRPr lang="en-US" sz="2000" b="1" dirty="0"/>
          </a:p>
        </p:txBody>
      </p:sp>
      <p:sp>
        <p:nvSpPr>
          <p:cNvPr id="8" name="Rectangle 7"/>
          <p:cNvSpPr/>
          <p:nvPr/>
        </p:nvSpPr>
        <p:spPr>
          <a:xfrm rot="5400000">
            <a:off x="6855343" y="2219064"/>
            <a:ext cx="4041267" cy="369332"/>
          </a:xfrm>
          <a:prstGeom prst="rect">
            <a:avLst/>
          </a:prstGeom>
        </p:spPr>
        <p:txBody>
          <a:bodyPr wrap="square">
            <a:spAutoFit/>
          </a:bodyPr>
          <a:lstStyle/>
          <a:p>
            <a:pPr lvl="0"/>
            <a:r>
              <a:rPr lang="en-US" dirty="0">
                <a:hlinkClick r:id="rId3"/>
              </a:rPr>
              <a:t>http://r4ds.had.co.nz/intro.html</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265" y="1440226"/>
            <a:ext cx="4679045" cy="1837731"/>
          </a:xfrm>
          <a:prstGeom prst="rect">
            <a:avLst/>
          </a:prstGeom>
        </p:spPr>
      </p:pic>
      <p:pic>
        <p:nvPicPr>
          <p:cNvPr id="10" name="Picture 6"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087" y="3898046"/>
            <a:ext cx="1193673" cy="1790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0079" y="3898047"/>
            <a:ext cx="1388105" cy="1832298"/>
          </a:xfrm>
          <a:prstGeom prst="rect">
            <a:avLst/>
          </a:prstGeom>
        </p:spPr>
      </p:pic>
    </p:spTree>
    <p:extLst>
      <p:ext uri="{BB962C8B-B14F-4D97-AF65-F5344CB8AC3E}">
        <p14:creationId xmlns:p14="http://schemas.microsoft.com/office/powerpoint/2010/main" val="2005029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4810" y="761784"/>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Import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094232"/>
            <a:ext cx="8222610" cy="3539430"/>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Take the data store in a file, data frame or web </a:t>
            </a:r>
            <a:r>
              <a:rPr lang="en-US" altLang="en-US" sz="3200" b="1" dirty="0" err="1" smtClean="0"/>
              <a:t>api</a:t>
            </a:r>
            <a:r>
              <a:rPr lang="en-US" altLang="en-US" sz="3200" b="1" dirty="0" smtClean="0"/>
              <a:t> and load it into a </a:t>
            </a:r>
            <a:r>
              <a:rPr lang="en-US" altLang="en-US" sz="3200" b="1" dirty="0" err="1" smtClean="0"/>
              <a:t>data.frame</a:t>
            </a:r>
            <a:r>
              <a:rPr lang="en-US" altLang="en-US" sz="3200" b="1" dirty="0" smtClean="0"/>
              <a:t> in R.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a:p>
            <a:pPr marL="285750" indent="-285750">
              <a:buFont typeface="Arial" panose="020B0604020202020204" pitchFamily="34" charset="0"/>
              <a:buChar char="•"/>
            </a:pPr>
            <a:r>
              <a:rPr lang="en-US" altLang="en-US" sz="3200" b="1" dirty="0" smtClean="0"/>
              <a:t>If you cant get the data into R, then you cant do data science</a:t>
            </a:r>
            <a:endParaRPr lang="en-US" sz="3200" b="1" dirty="0"/>
          </a:p>
        </p:txBody>
      </p:sp>
    </p:spTree>
    <p:extLst>
      <p:ext uri="{BB962C8B-B14F-4D97-AF65-F5344CB8AC3E}">
        <p14:creationId xmlns:p14="http://schemas.microsoft.com/office/powerpoint/2010/main" val="531651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75"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Tidy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Cleaning the data and storing it in a consistent form that matches the semantics of the dataset with the way its stored</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25623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771345"/>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Transform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Narrow in on observations of interest, creating new variables that provide calculations or summary statistics</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598678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Visualization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062103"/>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Require human interpretation and are fundamental in describing data</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1767902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80958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Models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554545"/>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At the surface they are a mathematical or computational tool </a:t>
            </a:r>
          </a:p>
          <a:p>
            <a:pPr marL="285750" indent="-285750">
              <a:buFont typeface="Arial" panose="020B0604020202020204" pitchFamily="34" charset="0"/>
              <a:buChar char="•"/>
            </a:pPr>
            <a:r>
              <a:rPr lang="en-US" altLang="en-US" sz="3200" b="1" dirty="0" smtClean="0"/>
              <a:t>Scaling the model can be difficult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36669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76210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Communication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1094232"/>
            <a:ext cx="8222610" cy="2062103"/>
          </a:xfrm>
          <a:prstGeom prst="rect">
            <a:avLst/>
          </a:prstGeom>
          <a:noFill/>
        </p:spPr>
        <p:txBody>
          <a:bodyPr wrap="square" rtlCol="0">
            <a:spAutoFit/>
          </a:bodyPr>
          <a:lstStyle/>
          <a:p>
            <a:pPr marL="285750" indent="-285750">
              <a:buFont typeface="Arial" panose="020B0604020202020204" pitchFamily="34" charset="0"/>
              <a:buChar char="•"/>
            </a:pPr>
            <a:r>
              <a:rPr lang="en-US" altLang="en-US" sz="3200" b="1" dirty="0" smtClean="0"/>
              <a:t>The ability to articulate and provide value to the end product of your data analysis </a:t>
            </a:r>
          </a:p>
          <a:p>
            <a:pPr marL="285750" indent="-285750">
              <a:buFont typeface="Arial" panose="020B0604020202020204" pitchFamily="34" charset="0"/>
              <a:buChar char="•"/>
            </a:pPr>
            <a:endParaRPr lang="en-US" altLang="en-US" sz="3200" b="1" dirty="0"/>
          </a:p>
          <a:p>
            <a:pPr marL="285750" indent="-285750">
              <a:buFont typeface="Arial" panose="020B0604020202020204" pitchFamily="34" charset="0"/>
              <a:buChar char="•"/>
            </a:pPr>
            <a:endParaRPr lang="en-US" altLang="en-US" sz="3200" b="1" dirty="0" smtClean="0"/>
          </a:p>
        </p:txBody>
      </p:sp>
    </p:spTree>
    <p:extLst>
      <p:ext uri="{BB962C8B-B14F-4D97-AF65-F5344CB8AC3E}">
        <p14:creationId xmlns:p14="http://schemas.microsoft.com/office/powerpoint/2010/main" val="832000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463" y="78864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Not Data Science </a:t>
            </a:r>
            <a:r>
              <a:rPr lang="mr-IN" sz="2800" b="1" dirty="0" smtClean="0">
                <a:latin typeface="Arial"/>
                <a:cs typeface="Arial"/>
              </a:rPr>
              <a:t>&lt;</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55575" y="1225689"/>
            <a:ext cx="8988425" cy="4154984"/>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smtClean="0"/>
              <a:t>Data Warehousing </a:t>
            </a:r>
            <a:r>
              <a:rPr lang="mr-IN" altLang="en-US" sz="2400" b="1" dirty="0" smtClean="0"/>
              <a:t>–</a:t>
            </a:r>
            <a:r>
              <a:rPr lang="en-US" altLang="en-US" sz="2400" b="1" dirty="0" smtClean="0"/>
              <a:t> collection and storage of data </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Querying </a:t>
            </a:r>
            <a:r>
              <a:rPr lang="mr-IN" altLang="en-US" sz="2400" b="1" dirty="0" smtClean="0"/>
              <a:t>–</a:t>
            </a:r>
            <a:r>
              <a:rPr lang="en-US" altLang="en-US" sz="2400" b="1" dirty="0" smtClean="0"/>
              <a:t> SQL and any GUI clicking</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Statistical Analysis </a:t>
            </a:r>
            <a:r>
              <a:rPr lang="mr-IN" altLang="en-US" sz="2400" b="1" dirty="0" smtClean="0"/>
              <a:t>–</a:t>
            </a:r>
            <a:r>
              <a:rPr lang="en-US" altLang="en-US" sz="2400" b="1" dirty="0" smtClean="0"/>
              <a:t> hypothesis generation or testing. “A” “B” testing</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en-US" altLang="en-US" sz="2400" b="1" dirty="0" smtClean="0"/>
              <a:t>No Microsoft Excel here</a:t>
            </a:r>
          </a:p>
          <a:p>
            <a:pPr marL="285750" indent="-285750">
              <a:buFont typeface="Arial" panose="020B0604020202020204" pitchFamily="34" charset="0"/>
              <a:buChar char="•"/>
            </a:pPr>
            <a:endParaRPr lang="en-US" altLang="en-US" sz="2400" b="1" dirty="0"/>
          </a:p>
          <a:p>
            <a:pPr lvl="1"/>
            <a:endParaRPr lang="en-US" sz="2400" b="1" dirty="0" smtClean="0"/>
          </a:p>
          <a:p>
            <a:pPr marL="285750" indent="-285750">
              <a:buFont typeface="Arial" panose="020B0604020202020204" pitchFamily="34" charset="0"/>
              <a:buChar char="•"/>
            </a:pPr>
            <a:endParaRPr lang="en-US" sz="2400" b="1" dirty="0"/>
          </a:p>
        </p:txBody>
      </p:sp>
    </p:spTree>
    <p:extLst>
      <p:ext uri="{BB962C8B-B14F-4D97-AF65-F5344CB8AC3E}">
        <p14:creationId xmlns:p14="http://schemas.microsoft.com/office/powerpoint/2010/main" val="710618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752" y="826439"/>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&gt; R</a:t>
            </a:r>
            <a:endParaRPr lang="en-US" sz="2800" b="1" dirty="0">
              <a:latin typeface="Arial"/>
              <a:cs typeface="Arial"/>
            </a:endParaRPr>
          </a:p>
        </p:txBody>
      </p:sp>
      <p:sp>
        <p:nvSpPr>
          <p:cNvPr id="3" name="AutoShape 2" descr="Image result for hadley wickham advanced r tidy transform visualize mo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hadley wickham advanced r tidy transform visualize mod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934" y="176022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708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History</a:t>
            </a:r>
            <a:r>
              <a:rPr lang="mr-IN" sz="5000" b="1" dirty="0" smtClean="0">
                <a:latin typeface="Arial"/>
                <a:cs typeface="Arial"/>
              </a:rPr>
              <a:t>&lt;</a:t>
            </a:r>
            <a:endParaRPr lang="en-US" sz="5000" b="1" dirty="0" smtClean="0">
              <a:latin typeface="Arial"/>
              <a:cs typeface="Arial"/>
            </a:endParaRPr>
          </a:p>
        </p:txBody>
      </p:sp>
      <p:sp>
        <p:nvSpPr>
          <p:cNvPr id="7" name="TextBox 6"/>
          <p:cNvSpPr txBox="1"/>
          <p:nvPr/>
        </p:nvSpPr>
        <p:spPr>
          <a:xfrm>
            <a:off x="4863347" y="4148198"/>
            <a:ext cx="2857735" cy="400110"/>
          </a:xfrm>
          <a:prstGeom prst="rect">
            <a:avLst/>
          </a:prstGeom>
          <a:noFill/>
        </p:spPr>
        <p:txBody>
          <a:bodyPr wrap="square" rtlCol="0">
            <a:spAutoFit/>
          </a:bodyPr>
          <a:lstStyle/>
          <a:p>
            <a:r>
              <a:rPr lang="en-US" sz="2000" b="1" dirty="0" smtClean="0"/>
              <a:t>R        1 spot from 2015</a:t>
            </a:r>
            <a:endParaRPr lang="en-US" b="1" dirty="0"/>
          </a:p>
        </p:txBody>
      </p:sp>
      <p:sp>
        <p:nvSpPr>
          <p:cNvPr id="8" name="Up Arrow 7"/>
          <p:cNvSpPr/>
          <p:nvPr/>
        </p:nvSpPr>
        <p:spPr>
          <a:xfrm>
            <a:off x="5157470" y="4200032"/>
            <a:ext cx="327660" cy="27027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66236" y="1600200"/>
            <a:ext cx="3413996" cy="3754874"/>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t>The R statistical programming language is a free open source package based on the S language developed by Bell Labs</a:t>
            </a:r>
            <a:r>
              <a:rPr lang="en-US" altLang="en-US" sz="1400" dirty="0" smtClean="0"/>
              <a:t>. Evolved to R in 1997 with source code and packages available on CRAN and is a GNU project </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r>
              <a:rPr lang="en-US" altLang="en-US" sz="1400" b="1" dirty="0" smtClean="0"/>
              <a:t>R </a:t>
            </a:r>
            <a:r>
              <a:rPr lang="en-US" altLang="en-US" sz="1400" b="1" dirty="0"/>
              <a:t>is </a:t>
            </a:r>
            <a:r>
              <a:rPr lang="en-US" altLang="en-US" sz="1400" dirty="0"/>
              <a:t>interpreted computer </a:t>
            </a:r>
            <a:r>
              <a:rPr lang="en-US" altLang="en-US" sz="1400" dirty="0" smtClean="0"/>
              <a:t>language used </a:t>
            </a:r>
            <a:r>
              <a:rPr lang="en-US" altLang="en-US" sz="1400" dirty="0"/>
              <a:t>for </a:t>
            </a:r>
            <a:r>
              <a:rPr lang="en-US" altLang="en-US" sz="1400" b="1" dirty="0"/>
              <a:t>data manipulation, statistics, and graphics. </a:t>
            </a:r>
            <a:endParaRPr lang="en-US" altLang="en-US" sz="1400" b="1" dirty="0" smtClean="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In April of 2015 Microsoft acquired Revolution Analytics, the commercial provider of software and services for the R programming language </a:t>
            </a:r>
          </a:p>
        </p:txBody>
      </p:sp>
      <p:sp>
        <p:nvSpPr>
          <p:cNvPr id="6" name="Frame 5"/>
          <p:cNvSpPr/>
          <p:nvPr/>
        </p:nvSpPr>
        <p:spPr>
          <a:xfrm>
            <a:off x="4124960" y="2641600"/>
            <a:ext cx="4399280" cy="195932"/>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5400000">
            <a:off x="6673708" y="3668624"/>
            <a:ext cx="4572000" cy="215444"/>
          </a:xfrm>
          <a:prstGeom prst="rect">
            <a:avLst/>
          </a:prstGeom>
        </p:spPr>
        <p:txBody>
          <a:bodyPr>
            <a:spAutoFit/>
          </a:bodyPr>
          <a:lstStyle/>
          <a:p>
            <a:r>
              <a:rPr lang="en-US" sz="800" dirty="0"/>
              <a:t>http://</a:t>
            </a:r>
            <a:r>
              <a:rPr lang="en-US" sz="800" dirty="0" err="1"/>
              <a:t>www.datasciencecentral.com</a:t>
            </a:r>
            <a:r>
              <a:rPr lang="en-US" sz="800" dirty="0"/>
              <a:t>/profiles/blogs/r-moves-up-to-5th-place-in-ieee-language-rankings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46" y="1088451"/>
            <a:ext cx="5120640" cy="300482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79"/>
            <a:ext cx="1163782" cy="1082317"/>
          </a:xfrm>
          <a:prstGeom prst="rect">
            <a:avLst/>
          </a:prstGeom>
        </p:spPr>
      </p:pic>
    </p:spTree>
    <p:extLst>
      <p:ext uri="{BB962C8B-B14F-4D97-AF65-F5344CB8AC3E}">
        <p14:creationId xmlns:p14="http://schemas.microsoft.com/office/powerpoint/2010/main" val="3652775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48764" y="3277872"/>
            <a:ext cx="3043476" cy="1077218"/>
          </a:xfrm>
          <a:prstGeom prst="rect">
            <a:avLst/>
          </a:prstGeom>
          <a:solidFill>
            <a:schemeClr val="tx1"/>
          </a:solidFill>
        </p:spPr>
        <p:txBody>
          <a:bodyPr wrap="square" lIns="91440" tIns="45720" rIns="91440" bIns="45720">
            <a:spAutoFit/>
          </a:bodyPr>
          <a:lstStyle/>
          <a:p>
            <a:pPr algn="ct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Instructor: Brennan Lodge</a:t>
            </a:r>
            <a:endPar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934" y="176022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8786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 y="53342"/>
            <a:ext cx="2270284" cy="14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R explained </a:t>
            </a:r>
            <a:r>
              <a:rPr lang="mr-IN" sz="5000" b="1" dirty="0" smtClean="0">
                <a:latin typeface="Arial"/>
                <a:cs typeface="Arial"/>
              </a:rPr>
              <a:t>&lt;</a:t>
            </a:r>
            <a:endParaRPr lang="en-US" sz="5000" b="1" dirty="0" smtClean="0">
              <a:latin typeface="Arial"/>
              <a:cs typeface="Arial"/>
            </a:endParaRPr>
          </a:p>
        </p:txBody>
      </p:sp>
      <p:sp>
        <p:nvSpPr>
          <p:cNvPr id="8" name="TextBox 7"/>
          <p:cNvSpPr txBox="1"/>
          <p:nvPr/>
        </p:nvSpPr>
        <p:spPr>
          <a:xfrm>
            <a:off x="366235" y="1600200"/>
            <a:ext cx="6748939" cy="3416320"/>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smtClean="0"/>
              <a:t>R stores all objects in memory</a:t>
            </a:r>
          </a:p>
          <a:p>
            <a:pPr marL="285750" indent="-285750">
              <a:buFont typeface="Arial" panose="020B0604020202020204" pitchFamily="34" charset="0"/>
              <a:buChar char="•"/>
            </a:pPr>
            <a:endParaRPr lang="en-US" altLang="en-US" b="1" dirty="0" smtClean="0"/>
          </a:p>
          <a:p>
            <a:pPr marL="285750" indent="-285750">
              <a:buFont typeface="Arial" panose="020B0604020202020204" pitchFamily="34" charset="0"/>
              <a:buChar char="•"/>
            </a:pPr>
            <a:r>
              <a:rPr lang="en-US" b="1" dirty="0" smtClean="0"/>
              <a:t>R can process 8TB of RAM on 64 bit operating systems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R Rules of the Road</a:t>
            </a:r>
          </a:p>
          <a:p>
            <a:pPr marL="742950" lvl="1" indent="-285750">
              <a:buFont typeface="Arial" panose="020B0604020202020204" pitchFamily="34" charset="0"/>
              <a:buChar char="•"/>
            </a:pPr>
            <a:r>
              <a:rPr lang="en-US" b="1" dirty="0" smtClean="0"/>
              <a:t> Can process up to 1 million records with ease</a:t>
            </a:r>
          </a:p>
          <a:p>
            <a:pPr lvl="1"/>
            <a:endParaRPr lang="en-US" b="1" dirty="0" smtClean="0"/>
          </a:p>
          <a:p>
            <a:pPr marL="742950" lvl="1" indent="-285750">
              <a:buFont typeface="Arial" panose="020B0604020202020204" pitchFamily="34" charset="0"/>
              <a:buChar char="•"/>
            </a:pPr>
            <a:r>
              <a:rPr lang="en-US" b="1" dirty="0" smtClean="0"/>
              <a:t>   For &gt; 1 million &amp;&amp; &lt; 1 billion records, R may      struggle</a:t>
            </a:r>
          </a:p>
          <a:p>
            <a:pPr lvl="1"/>
            <a:endParaRPr lang="en-US" b="1" dirty="0" smtClean="0"/>
          </a:p>
          <a:p>
            <a:pPr marL="742950" lvl="1" indent="-285750">
              <a:buFont typeface="Arial" panose="020B0604020202020204" pitchFamily="34" charset="0"/>
              <a:buChar char="•"/>
            </a:pPr>
            <a:r>
              <a:rPr lang="en-US" b="1" dirty="0" smtClean="0"/>
              <a:t> &gt; than 1 billion records, its best to use big data platforms that leverage map reduce and processed on </a:t>
            </a:r>
            <a:r>
              <a:rPr lang="en-US" b="1" dirty="0"/>
              <a:t>b</a:t>
            </a:r>
            <a:r>
              <a:rPr lang="en-US" b="1" dirty="0" smtClean="0"/>
              <a:t>ig data platforms like Hadoop </a:t>
            </a:r>
            <a:endParaRPr lang="en-US" b="1" dirty="0"/>
          </a:p>
        </p:txBody>
      </p:sp>
      <p:sp>
        <p:nvSpPr>
          <p:cNvPr id="4" name="Rectangle 3"/>
          <p:cNvSpPr/>
          <p:nvPr/>
        </p:nvSpPr>
        <p:spPr>
          <a:xfrm rot="5400000">
            <a:off x="6669267" y="3121391"/>
            <a:ext cx="4572000" cy="253916"/>
          </a:xfrm>
          <a:prstGeom prst="rect">
            <a:avLst/>
          </a:prstGeom>
        </p:spPr>
        <p:txBody>
          <a:bodyPr>
            <a:spAutoFit/>
          </a:bodyPr>
          <a:lstStyle/>
          <a:p>
            <a:r>
              <a:rPr lang="en-US" sz="1050"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35" y="53342"/>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199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577" y="243886"/>
            <a:ext cx="7886648" cy="634020"/>
          </a:xfrm>
          <a:prstGeom prst="rect">
            <a:avLst/>
          </a:prstGeom>
          <a:noFill/>
        </p:spPr>
        <p:txBody>
          <a:bodyPr wrap="square" rtlCol="0">
            <a:spAutoFit/>
          </a:bodyPr>
          <a:lstStyle/>
          <a:p>
            <a:pPr algn="r">
              <a:lnSpc>
                <a:spcPct val="80000"/>
              </a:lnSpc>
            </a:pPr>
            <a:r>
              <a:rPr lang="en-US" sz="4400" b="1" dirty="0" smtClean="0">
                <a:latin typeface="Arial"/>
                <a:cs typeface="Arial"/>
              </a:rPr>
              <a:t>R explained part </a:t>
            </a:r>
            <a:r>
              <a:rPr lang="en-US" sz="4400" b="1" dirty="0" err="1" smtClean="0">
                <a:latin typeface="Arial"/>
                <a:cs typeface="Arial"/>
              </a:rPr>
              <a:t>duex</a:t>
            </a:r>
            <a:endParaRPr lang="en-US" sz="4400" b="1" dirty="0" smtClean="0">
              <a:latin typeface="Arial"/>
              <a:cs typeface="Arial"/>
            </a:endParaRPr>
          </a:p>
        </p:txBody>
      </p:sp>
      <p:sp>
        <p:nvSpPr>
          <p:cNvPr id="4" name="Rectangle 3"/>
          <p:cNvSpPr/>
          <p:nvPr/>
        </p:nvSpPr>
        <p:spPr>
          <a:xfrm rot="5400000">
            <a:off x="6669267" y="3121391"/>
            <a:ext cx="4572000" cy="253916"/>
          </a:xfrm>
          <a:prstGeom prst="rect">
            <a:avLst/>
          </a:prstGeom>
        </p:spPr>
        <p:txBody>
          <a:bodyPr>
            <a:spAutoFit/>
          </a:bodyPr>
          <a:lstStyle/>
          <a:p>
            <a:r>
              <a:rPr lang="en-US" sz="1050" dirty="0"/>
              <a:t>https://stat.ethz.ch/R-manual/R-devel/library/base/html/Memory-limits.html</a:t>
            </a:r>
          </a:p>
        </p:txBody>
      </p:sp>
      <p:sp>
        <p:nvSpPr>
          <p:cNvPr id="9" name="TextBox 8"/>
          <p:cNvSpPr txBox="1"/>
          <p:nvPr/>
        </p:nvSpPr>
        <p:spPr>
          <a:xfrm>
            <a:off x="1604925" y="1721880"/>
            <a:ext cx="6315075" cy="369332"/>
          </a:xfrm>
          <a:prstGeom prst="rect">
            <a:avLst/>
          </a:prstGeom>
          <a:noFill/>
        </p:spPr>
        <p:txBody>
          <a:bodyPr wrap="square" rtlCol="0">
            <a:spAutoFit/>
          </a:bodyPr>
          <a:lstStyle/>
          <a:p>
            <a:r>
              <a:rPr lang="en-US" b="1" u="sng" dirty="0" smtClean="0"/>
              <a:t>Gartner </a:t>
            </a:r>
            <a:r>
              <a:rPr lang="en-US" b="1" u="sng" dirty="0" err="1" smtClean="0"/>
              <a:t>IoT</a:t>
            </a:r>
            <a:r>
              <a:rPr lang="en-US" b="1" u="sng" dirty="0" smtClean="0"/>
              <a:t> to Big Data Analytics Open Source Tech Stack</a:t>
            </a:r>
            <a:endParaRPr lang="en-US" b="1" u="sng" dirty="0"/>
          </a:p>
        </p:txBody>
      </p:sp>
      <p:pic>
        <p:nvPicPr>
          <p:cNvPr id="7"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54" y="119081"/>
            <a:ext cx="2270284"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2091212"/>
            <a:ext cx="7629450" cy="41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944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0248" y="614527"/>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Studio</a:t>
            </a:r>
            <a:r>
              <a:rPr lang="mr-IN" sz="2800" b="1" dirty="0" smtClean="0">
                <a:latin typeface="Arial"/>
                <a:cs typeface="Arial"/>
              </a:rPr>
              <a:t>&lt;</a:t>
            </a:r>
            <a:endParaRPr lang="en-US" sz="2800" b="1" dirty="0">
              <a:latin typeface="Arial"/>
              <a:cs typeface="Arial"/>
            </a:endParaRPr>
          </a:p>
        </p:txBody>
      </p:sp>
      <p:sp>
        <p:nvSpPr>
          <p:cNvPr id="2" name="TextBox 1"/>
          <p:cNvSpPr txBox="1"/>
          <p:nvPr/>
        </p:nvSpPr>
        <p:spPr>
          <a:xfrm>
            <a:off x="876300" y="1190699"/>
            <a:ext cx="61722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For instructional purposes we will be using R Studio IDE </a:t>
            </a:r>
          </a:p>
          <a:p>
            <a:pPr marL="342900" indent="-342900">
              <a:buFont typeface="Arial" panose="020B0604020202020204" pitchFamily="34" charset="0"/>
              <a:buChar char="•"/>
            </a:pPr>
            <a:r>
              <a:rPr lang="en-US" sz="2000" dirty="0" smtClean="0"/>
              <a:t>Once the underlying R software is installed, </a:t>
            </a:r>
            <a:r>
              <a:rPr lang="en-US" sz="2000" dirty="0" err="1" smtClean="0"/>
              <a:t>RStudio</a:t>
            </a:r>
            <a:r>
              <a:rPr lang="en-US" sz="2000" dirty="0" smtClean="0"/>
              <a:t> can then be installed</a:t>
            </a:r>
          </a:p>
          <a:p>
            <a:pPr marL="342900" indent="-342900">
              <a:buFont typeface="Arial" panose="020B0604020202020204" pitchFamily="34" charset="0"/>
              <a:buChar char="•"/>
            </a:pPr>
            <a:endParaRPr lang="en-US" sz="2000"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288" y="1186391"/>
            <a:ext cx="11906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560" y="2655282"/>
            <a:ext cx="4010025" cy="327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64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R Studio Install</a:t>
            </a:r>
            <a:r>
              <a:rPr lang="mr-IN" sz="5000" b="1" dirty="0" smtClean="0">
                <a:latin typeface="Arial"/>
                <a:cs typeface="Arial"/>
              </a:rPr>
              <a:t>&lt;</a:t>
            </a:r>
            <a:endParaRPr lang="en-US" sz="5000" b="1" dirty="0" smtClean="0">
              <a:latin typeface="Arial"/>
              <a:cs typeface="Arial"/>
            </a:endParaRPr>
          </a:p>
        </p:txBody>
      </p:sp>
      <p:sp>
        <p:nvSpPr>
          <p:cNvPr id="8" name="TextBox 7"/>
          <p:cNvSpPr txBox="1"/>
          <p:nvPr/>
        </p:nvSpPr>
        <p:spPr>
          <a:xfrm>
            <a:off x="582135" y="1600200"/>
            <a:ext cx="6748939" cy="3693319"/>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a:t>R Class Installation Guide</a:t>
            </a:r>
            <a:r>
              <a:rPr lang="en-US" altLang="en-US" b="1" dirty="0" smtClean="0"/>
              <a:t>:</a:t>
            </a:r>
          </a:p>
          <a:p>
            <a:pPr marL="285750" indent="-285750">
              <a:buFont typeface="Arial" panose="020B0604020202020204" pitchFamily="34" charset="0"/>
              <a:buChar char="•"/>
            </a:pPr>
            <a:r>
              <a:rPr lang="en-US" altLang="en-US" b="1" dirty="0" smtClean="0"/>
              <a:t>Install </a:t>
            </a:r>
            <a:r>
              <a:rPr lang="en-US" altLang="en-US" b="1" dirty="0"/>
              <a:t>R and R Studio </a:t>
            </a:r>
            <a:r>
              <a:rPr lang="mr-IN" altLang="en-US" b="1" dirty="0" smtClean="0"/>
              <a:t>–</a:t>
            </a:r>
            <a:r>
              <a:rPr lang="en-US" altLang="en-US" b="1" dirty="0" smtClean="0"/>
              <a:t> </a:t>
            </a:r>
            <a:r>
              <a:rPr lang="en-US" altLang="en-US" b="1" dirty="0" err="1" smtClean="0"/>
              <a:t>RStudio</a:t>
            </a:r>
            <a:r>
              <a:rPr lang="en-US" altLang="en-US" b="1" dirty="0" smtClean="0"/>
              <a:t> </a:t>
            </a:r>
            <a:r>
              <a:rPr lang="en-US" altLang="en-US" b="1" dirty="0"/>
              <a:t>requires R 2.11.1 (or higher</a:t>
            </a:r>
            <a:r>
              <a:rPr lang="en-US" altLang="en-US" b="1" dirty="0" smtClean="0"/>
              <a:t>)</a:t>
            </a:r>
          </a:p>
          <a:p>
            <a:pPr marL="285750" indent="-285750">
              <a:buFont typeface="Arial" panose="020B0604020202020204" pitchFamily="34" charset="0"/>
              <a:buChar char="•"/>
            </a:pPr>
            <a:r>
              <a:rPr lang="en-US" altLang="en-US" b="1" dirty="0" smtClean="0"/>
              <a:t>You'll </a:t>
            </a:r>
            <a:r>
              <a:rPr lang="en-US" altLang="en-US" b="1" dirty="0"/>
              <a:t>need admin rights to perform the install. </a:t>
            </a:r>
            <a:endParaRPr lang="en-US" altLang="en-US" b="1" dirty="0" smtClean="0"/>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smtClean="0"/>
              <a:t>2 </a:t>
            </a:r>
            <a:r>
              <a:rPr lang="en-US" altLang="en-US" b="1" dirty="0"/>
              <a:t>Step install R &gt; RStudio1. </a:t>
            </a:r>
            <a:endParaRPr lang="en-US" altLang="en-US" b="1" dirty="0" smtClean="0"/>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smtClean="0"/>
              <a:t>1. Install </a:t>
            </a:r>
            <a:r>
              <a:rPr lang="en-US" altLang="en-US" b="1" dirty="0"/>
              <a:t>R here </a:t>
            </a:r>
            <a:r>
              <a:rPr lang="mr-IN" altLang="en-US" b="1" dirty="0" smtClean="0"/>
              <a:t>–</a:t>
            </a:r>
            <a:r>
              <a:rPr lang="en-US" altLang="en-US" b="1" dirty="0" smtClean="0"/>
              <a:t> </a:t>
            </a:r>
          </a:p>
          <a:p>
            <a:pPr marL="742950" lvl="1" indent="-285750">
              <a:buFont typeface="Arial" panose="020B0604020202020204" pitchFamily="34" charset="0"/>
              <a:buChar char="•"/>
            </a:pPr>
            <a:r>
              <a:rPr lang="en-US" altLang="en-US" b="1" dirty="0" smtClean="0"/>
              <a:t>https</a:t>
            </a:r>
            <a:r>
              <a:rPr lang="en-US" altLang="en-US" b="1" dirty="0"/>
              <a:t>://</a:t>
            </a:r>
            <a:r>
              <a:rPr lang="en-US" altLang="en-US" b="1" dirty="0" err="1"/>
              <a:t>cran.rstudio.com</a:t>
            </a:r>
            <a:r>
              <a:rPr lang="en-US" altLang="en-US" b="1" dirty="0"/>
              <a:t>/ </a:t>
            </a:r>
          </a:p>
          <a:p>
            <a:pPr marL="742950" lvl="1" indent="-285750">
              <a:buFont typeface="Arial" panose="020B0604020202020204" pitchFamily="34" charset="0"/>
              <a:buChar char="•"/>
            </a:pPr>
            <a:r>
              <a:rPr lang="en-US" altLang="en-US" b="1" dirty="0" smtClean="0"/>
              <a:t>Download </a:t>
            </a:r>
            <a:r>
              <a:rPr lang="en-US" altLang="en-US" b="1" dirty="0"/>
              <a:t>for your OS (Linux, Mac, </a:t>
            </a:r>
            <a:r>
              <a:rPr lang="en-US" altLang="en-US" b="1" dirty="0" smtClean="0"/>
              <a:t>Windows) </a:t>
            </a:r>
            <a:endParaRPr lang="en-US" altLang="en-US" b="1" dirty="0"/>
          </a:p>
          <a:p>
            <a:pPr marL="742950" lvl="1" indent="-285750">
              <a:buFont typeface="Arial" panose="020B0604020202020204" pitchFamily="34" charset="0"/>
              <a:buChar char="•"/>
            </a:pPr>
            <a:endParaRPr lang="en-US" altLang="en-US" b="1" dirty="0" smtClean="0"/>
          </a:p>
          <a:p>
            <a:pPr marL="285750" indent="-285750">
              <a:buFont typeface="Arial" panose="020B0604020202020204" pitchFamily="34" charset="0"/>
              <a:buChar char="•"/>
            </a:pPr>
            <a:r>
              <a:rPr lang="en-US" altLang="en-US" b="1" dirty="0" smtClean="0"/>
              <a:t>2. Install </a:t>
            </a:r>
            <a:r>
              <a:rPr lang="en-US" altLang="en-US" b="1" dirty="0"/>
              <a:t>R Studio- Install </a:t>
            </a:r>
            <a:r>
              <a:rPr lang="en-US" altLang="en-US" b="1" dirty="0" err="1"/>
              <a:t>RStudio</a:t>
            </a:r>
            <a:r>
              <a:rPr lang="en-US" altLang="en-US" b="1" dirty="0"/>
              <a:t> here - </a:t>
            </a:r>
            <a:r>
              <a:rPr lang="en-US" altLang="en-US" b="1" dirty="0">
                <a:hlinkClick r:id="rId3"/>
              </a:rPr>
              <a:t>https://www.rstudio.com/products/rstudio/download</a:t>
            </a:r>
            <a:r>
              <a:rPr lang="en-US" altLang="en-US" b="1" dirty="0" smtClean="0">
                <a:hlinkClick r:id="rId3"/>
              </a:rPr>
              <a:t>/</a:t>
            </a:r>
            <a:endParaRPr lang="en-US" altLang="en-US" b="1" dirty="0" smtClean="0"/>
          </a:p>
          <a:p>
            <a:pPr marL="285750" indent="-285750">
              <a:buFont typeface="Arial" panose="020B0604020202020204" pitchFamily="34" charset="0"/>
              <a:buChar char="•"/>
            </a:pPr>
            <a:r>
              <a:rPr lang="en-US" altLang="en-US" b="1" dirty="0" smtClean="0"/>
              <a:t>- </a:t>
            </a:r>
            <a:r>
              <a:rPr lang="en-US" altLang="en-US" b="1" dirty="0"/>
              <a:t>Download the installer for your OS (Linux, Mac, Windows)</a:t>
            </a:r>
            <a:endParaRPr lang="en-US" altLang="en-US" b="1" dirty="0" smtClean="0"/>
          </a:p>
        </p:txBody>
      </p:sp>
      <p:pic>
        <p:nvPicPr>
          <p:cNvPr id="5" name="Picture 4"/>
          <p:cNvPicPr>
            <a:picLocks noChangeAspect="1"/>
          </p:cNvPicPr>
          <p:nvPr/>
        </p:nvPicPr>
        <p:blipFill>
          <a:blip r:embed="rId4"/>
          <a:stretch>
            <a:fillRect/>
          </a:stretch>
        </p:blipFill>
        <p:spPr>
          <a:xfrm>
            <a:off x="6061074" y="831486"/>
            <a:ext cx="2540000" cy="889000"/>
          </a:xfrm>
          <a:prstGeom prst="rect">
            <a:avLst/>
          </a:prstGeom>
        </p:spPr>
      </p:pic>
    </p:spTree>
    <p:extLst>
      <p:ext uri="{BB962C8B-B14F-4D97-AF65-F5344CB8AC3E}">
        <p14:creationId xmlns:p14="http://schemas.microsoft.com/office/powerpoint/2010/main" val="1205681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blodge9\AppData\Local\Temp\SNAGHTMLd2625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689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blodge9\AppData\Local\Temp\SNAGHTMLd4b00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6" y="914095"/>
            <a:ext cx="9170716" cy="541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1537" y="383094"/>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Studio IDE breakdown</a:t>
            </a:r>
            <a:endParaRPr lang="en-US" sz="2800" b="1" dirty="0">
              <a:latin typeface="Arial"/>
              <a:cs typeface="Arial"/>
            </a:endParaRPr>
          </a:p>
        </p:txBody>
      </p:sp>
    </p:spTree>
    <p:extLst>
      <p:ext uri="{BB962C8B-B14F-4D97-AF65-F5344CB8AC3E}">
        <p14:creationId xmlns:p14="http://schemas.microsoft.com/office/powerpoint/2010/main" val="1556436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Starting with R</a:t>
            </a:r>
            <a:endParaRPr lang="en-US" sz="2800" b="1" dirty="0">
              <a:latin typeface="Arial"/>
              <a:cs typeface="Arial"/>
            </a:endParaRPr>
          </a:p>
        </p:txBody>
      </p:sp>
      <p:sp>
        <p:nvSpPr>
          <p:cNvPr id="2" name="TextBox 1"/>
          <p:cNvSpPr txBox="1"/>
          <p:nvPr/>
        </p:nvSpPr>
        <p:spPr>
          <a:xfrm>
            <a:off x="876300" y="1442339"/>
            <a:ext cx="6172200" cy="5262979"/>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R is in fact scripting or programming</a:t>
            </a:r>
          </a:p>
          <a:p>
            <a:pPr marL="342900" indent="-342900">
              <a:buFont typeface="Arial" panose="020B0604020202020204" pitchFamily="34" charset="0"/>
              <a:buChar char="•"/>
            </a:pPr>
            <a:r>
              <a:rPr lang="en-US" sz="2800" dirty="0" smtClean="0"/>
              <a:t>I am expecting that you have some familiarity with scripting (Bash, Visual Basic, Perl, Python, Ruby, </a:t>
            </a:r>
            <a:r>
              <a:rPr lang="en-US" sz="2800" dirty="0" err="1" smtClean="0"/>
              <a:t>etc</a:t>
            </a:r>
            <a:r>
              <a:rPr lang="en-US" sz="2800" dirty="0" smtClean="0"/>
              <a:t>)</a:t>
            </a:r>
          </a:p>
          <a:p>
            <a:pPr marL="342900" indent="-342900">
              <a:buFont typeface="Arial" panose="020B0604020202020204" pitchFamily="34" charset="0"/>
              <a:buChar char="•"/>
            </a:pPr>
            <a:r>
              <a:rPr lang="en-US" sz="2800" dirty="0" smtClean="0"/>
              <a:t>Or have some experience with programming (C++, C#, Java, </a:t>
            </a:r>
            <a:r>
              <a:rPr lang="en-US" sz="2800" dirty="0" err="1" smtClean="0"/>
              <a:t>etc</a:t>
            </a:r>
            <a:r>
              <a:rPr lang="en-US" sz="2800" dirty="0" smtClean="0"/>
              <a:t>)</a:t>
            </a:r>
          </a:p>
          <a:p>
            <a:pPr marL="342900" indent="-342900">
              <a:buFont typeface="Arial" panose="020B0604020202020204" pitchFamily="34" charset="0"/>
              <a:buChar char="•"/>
            </a:pPr>
            <a:r>
              <a:rPr lang="en-US" sz="2800" dirty="0" smtClean="0"/>
              <a:t>We don</a:t>
            </a:r>
            <a:r>
              <a:rPr lang="mr-IN" sz="2800" dirty="0" smtClean="0"/>
              <a:t>’</a:t>
            </a:r>
            <a:r>
              <a:rPr lang="en-US" sz="2800" dirty="0" smtClean="0"/>
              <a:t>t intend to write thousand line programs in this class but we’ll show how to issue R commands </a:t>
            </a:r>
          </a:p>
          <a:p>
            <a:pPr marL="342900" indent="-342900">
              <a:buFont typeface="Arial" panose="020B0604020202020204" pitchFamily="34" charset="0"/>
              <a:buChar char="•"/>
            </a:pPr>
            <a:endParaRPr lang="en-US" sz="2800" dirty="0" smtClean="0"/>
          </a:p>
        </p:txBody>
      </p:sp>
    </p:spTree>
    <p:extLst>
      <p:ext uri="{BB962C8B-B14F-4D97-AF65-F5344CB8AC3E}">
        <p14:creationId xmlns:p14="http://schemas.microsoft.com/office/powerpoint/2010/main" val="1936957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Online R Resources</a:t>
            </a:r>
            <a:endParaRPr lang="en-US" sz="2800" b="1" dirty="0">
              <a:latin typeface="Arial"/>
              <a:cs typeface="Arial"/>
            </a:endParaRPr>
          </a:p>
        </p:txBody>
      </p:sp>
      <p:sp>
        <p:nvSpPr>
          <p:cNvPr id="2" name="TextBox 1"/>
          <p:cNvSpPr txBox="1"/>
          <p:nvPr/>
        </p:nvSpPr>
        <p:spPr>
          <a:xfrm>
            <a:off x="876300" y="1442339"/>
            <a:ext cx="61722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GOOGLE</a:t>
            </a:r>
          </a:p>
          <a:p>
            <a:pPr marL="342900" indent="-342900">
              <a:buFont typeface="Arial" panose="020B0604020202020204" pitchFamily="34" charset="0"/>
              <a:buChar char="•"/>
            </a:pPr>
            <a:r>
              <a:rPr lang="en-US" sz="2400" dirty="0" smtClean="0"/>
              <a:t>CRAN - The main R site: http://</a:t>
            </a:r>
            <a:r>
              <a:rPr lang="en-US" sz="2400" dirty="0" err="1" smtClean="0"/>
              <a:t>cran.r-project.org</a:t>
            </a:r>
            <a:endParaRPr lang="en-US" sz="2400" dirty="0" smtClean="0"/>
          </a:p>
          <a:p>
            <a:pPr marL="342900" indent="-342900">
              <a:buFont typeface="Arial" panose="020B0604020202020204" pitchFamily="34" charset="0"/>
              <a:buChar char="•"/>
            </a:pPr>
            <a:r>
              <a:rPr lang="en-US" sz="2400" dirty="0" smtClean="0"/>
              <a:t>Stack Overflow R section</a:t>
            </a:r>
          </a:p>
        </p:txBody>
      </p:sp>
    </p:spTree>
    <p:extLst>
      <p:ext uri="{BB962C8B-B14F-4D97-AF65-F5344CB8AC3E}">
        <p14:creationId xmlns:p14="http://schemas.microsoft.com/office/powerpoint/2010/main" val="497347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6864"/>
          </a:xfrm>
          <a:prstGeom prst="rect">
            <a:avLst/>
          </a:prstGeom>
        </p:spPr>
      </p:pic>
    </p:spTree>
    <p:extLst>
      <p:ext uri="{BB962C8B-B14F-4D97-AF65-F5344CB8AC3E}">
        <p14:creationId xmlns:p14="http://schemas.microsoft.com/office/powerpoint/2010/main" val="997530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23453"/>
          </a:xfrm>
          <a:prstGeom prst="rect">
            <a:avLst/>
          </a:prstGeom>
        </p:spPr>
      </p:pic>
    </p:spTree>
    <p:extLst>
      <p:ext uri="{BB962C8B-B14F-4D97-AF65-F5344CB8AC3E}">
        <p14:creationId xmlns:p14="http://schemas.microsoft.com/office/powerpoint/2010/main" val="1007470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Background</a:t>
            </a:r>
            <a:r>
              <a:rPr lang="mr-IN" sz="5000" b="1" dirty="0" smtClean="0">
                <a:latin typeface="Arial"/>
                <a:cs typeface="Arial"/>
              </a:rPr>
              <a:t>&lt;</a:t>
            </a:r>
            <a:endParaRPr lang="en-US" sz="5000" b="1" dirty="0">
              <a:latin typeface="Arial"/>
              <a:cs typeface="Arial"/>
            </a:endParaRPr>
          </a:p>
        </p:txBody>
      </p:sp>
      <p:sp>
        <p:nvSpPr>
          <p:cNvPr id="2" name="TextBox 1"/>
          <p:cNvSpPr txBox="1"/>
          <p:nvPr/>
        </p:nvSpPr>
        <p:spPr>
          <a:xfrm>
            <a:off x="398585" y="1211384"/>
            <a:ext cx="7803710" cy="5262979"/>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10+ years industry experience</a:t>
            </a:r>
          </a:p>
          <a:p>
            <a:pPr marL="742950" lvl="1" indent="-285750">
              <a:buFont typeface="Arial" panose="020B0604020202020204" pitchFamily="34" charset="0"/>
              <a:buChar char="•"/>
            </a:pPr>
            <a:r>
              <a:rPr lang="en-US" sz="2800" b="1" dirty="0"/>
              <a:t>Banking / </a:t>
            </a:r>
            <a:r>
              <a:rPr lang="en-US" sz="2800" b="1" dirty="0" smtClean="0"/>
              <a:t>Finance / Media / Tech</a:t>
            </a:r>
            <a:endParaRPr lang="en-US" sz="2800" b="1" dirty="0"/>
          </a:p>
          <a:p>
            <a:pPr marL="742950" lvl="1" indent="-285750">
              <a:buFont typeface="Arial" panose="020B0604020202020204" pitchFamily="34" charset="0"/>
              <a:buChar char="•"/>
            </a:pPr>
            <a:r>
              <a:rPr lang="en-US" sz="2800" b="1" dirty="0"/>
              <a:t>Cyber </a:t>
            </a:r>
            <a:r>
              <a:rPr lang="en-US" sz="2800" b="1" dirty="0" smtClean="0"/>
              <a:t>Security</a:t>
            </a:r>
          </a:p>
          <a:p>
            <a:pPr marL="742950" lvl="1" indent="-285750">
              <a:buFont typeface="Arial" panose="020B0604020202020204" pitchFamily="34" charset="0"/>
              <a:buChar char="•"/>
            </a:pPr>
            <a:r>
              <a:rPr lang="en-US" sz="2800" b="1" dirty="0" smtClean="0"/>
              <a:t>Analytics</a:t>
            </a:r>
          </a:p>
          <a:p>
            <a:pPr marL="285750" indent="-285750">
              <a:buFont typeface="Arial" panose="020B0604020202020204" pitchFamily="34" charset="0"/>
              <a:buChar char="•"/>
            </a:pPr>
            <a:r>
              <a:rPr lang="en-US" sz="2800" b="1" dirty="0" smtClean="0"/>
              <a:t>MSBA ‘15 Stern School of Business NYU</a:t>
            </a:r>
          </a:p>
          <a:p>
            <a:pPr marL="742950" lvl="1" indent="-285750">
              <a:buFont typeface="Arial" panose="020B0604020202020204" pitchFamily="34" charset="0"/>
              <a:buChar char="•"/>
            </a:pPr>
            <a:r>
              <a:rPr lang="en-US" sz="2800" b="1" dirty="0" smtClean="0"/>
              <a:t>Capstone: Predicted churn for members of a non-profit Arboretum </a:t>
            </a:r>
          </a:p>
          <a:p>
            <a:pPr marL="457200" indent="-457200">
              <a:buFont typeface="Wingdings" panose="05000000000000000000" pitchFamily="2" charset="2"/>
              <a:buChar char="q"/>
            </a:pPr>
            <a:r>
              <a:rPr lang="en-US" sz="2800" b="1" dirty="0" err="1" smtClean="0"/>
              <a:t>DataKind</a:t>
            </a:r>
            <a:r>
              <a:rPr lang="en-US" sz="2800" b="1" dirty="0" smtClean="0"/>
              <a:t> </a:t>
            </a:r>
          </a:p>
          <a:p>
            <a:pPr marL="914400" lvl="1" indent="-457200">
              <a:buFont typeface="Wingdings" panose="05000000000000000000" pitchFamily="2" charset="2"/>
              <a:buChar char="ü"/>
            </a:pPr>
            <a:r>
              <a:rPr lang="en-US" sz="2800" b="1" dirty="0" smtClean="0"/>
              <a:t>Predictive Analytics to personalize Health Care</a:t>
            </a:r>
          </a:p>
          <a:p>
            <a:pPr marL="914400" lvl="1" indent="-457200">
              <a:buFont typeface="Wingdings" panose="05000000000000000000" pitchFamily="2" charset="2"/>
              <a:buChar char="ü"/>
            </a:pPr>
            <a:r>
              <a:rPr lang="en-US" sz="2800" b="1" dirty="0" smtClean="0"/>
              <a:t>Technical Advisory Board member</a:t>
            </a:r>
            <a:endParaRPr lang="en-US" sz="2800" b="1" dirty="0"/>
          </a:p>
          <a:p>
            <a:pPr marL="914400" lvl="1" indent="-457200">
              <a:buFont typeface="Wingdings" panose="05000000000000000000" pitchFamily="2" charset="2"/>
              <a:buChar char="ü"/>
            </a:pPr>
            <a:endParaRPr lang="en-US" sz="2800" b="1" dirty="0" smtClean="0"/>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13" descr="Image result for nyu s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296" y="1640192"/>
            <a:ext cx="1286119" cy="1010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749296" y="4751753"/>
            <a:ext cx="1286119" cy="1286119"/>
          </a:xfrm>
          <a:prstGeom prst="rect">
            <a:avLst/>
          </a:prstGeom>
        </p:spPr>
      </p:pic>
    </p:spTree>
    <p:extLst>
      <p:ext uri="{BB962C8B-B14F-4D97-AF65-F5344CB8AC3E}">
        <p14:creationId xmlns:p14="http://schemas.microsoft.com/office/powerpoint/2010/main" val="747904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best practices </a:t>
            </a:r>
            <a:endParaRPr lang="en-US" sz="2800" b="1" dirty="0">
              <a:latin typeface="Arial"/>
              <a:cs typeface="Arial"/>
            </a:endParaRPr>
          </a:p>
        </p:txBody>
      </p:sp>
      <p:sp>
        <p:nvSpPr>
          <p:cNvPr id="2" name="TextBox 1"/>
          <p:cNvSpPr txBox="1"/>
          <p:nvPr/>
        </p:nvSpPr>
        <p:spPr>
          <a:xfrm>
            <a:off x="876300" y="1442339"/>
            <a:ext cx="61722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Ensure your code is easy to read for yourself and others</a:t>
            </a:r>
          </a:p>
          <a:p>
            <a:pPr marL="800100" lvl="1" indent="-342900">
              <a:buFont typeface="Arial" panose="020B0604020202020204" pitchFamily="34" charset="0"/>
              <a:buChar char="•"/>
            </a:pPr>
            <a:r>
              <a:rPr lang="en-US" sz="2400" dirty="0" smtClean="0"/>
              <a:t>Use spaces</a:t>
            </a:r>
          </a:p>
          <a:p>
            <a:pPr marL="800100" lvl="1" indent="-342900">
              <a:buFont typeface="Arial" panose="020B0604020202020204" pitchFamily="34" charset="0"/>
              <a:buChar char="•"/>
            </a:pPr>
            <a:r>
              <a:rPr lang="en-US" sz="2400" dirty="0" smtClean="0"/>
              <a:t>Variable names should be succinct, yet informative</a:t>
            </a:r>
          </a:p>
          <a:p>
            <a:pPr marL="800100" lvl="1" indent="-342900">
              <a:buFont typeface="Arial" panose="020B0604020202020204" pitchFamily="34" charset="0"/>
              <a:buChar char="•"/>
            </a:pPr>
            <a:r>
              <a:rPr lang="en-US" sz="2400" dirty="0" smtClean="0"/>
              <a:t>Use #comments</a:t>
            </a:r>
          </a:p>
          <a:p>
            <a:pPr marL="800100" lvl="1" indent="-342900">
              <a:buFont typeface="Arial" panose="020B0604020202020204" pitchFamily="34" charset="0"/>
              <a:buChar char="•"/>
            </a:pPr>
            <a:r>
              <a:rPr lang="en-US" sz="2400" dirty="0" smtClean="0"/>
              <a:t>Remove any code that is unnecessary or trial code </a:t>
            </a:r>
          </a:p>
          <a:p>
            <a:pPr marL="800100" lvl="1" indent="-342900">
              <a:buFont typeface="Arial" panose="020B0604020202020204" pitchFamily="34" charset="0"/>
              <a:buChar char="•"/>
            </a:pPr>
            <a:r>
              <a:rPr lang="en-US" sz="2400" dirty="0" smtClean="0"/>
              <a:t>The more concise your code, the easier it is to understand and easier to fix</a:t>
            </a:r>
          </a:p>
        </p:txBody>
      </p:sp>
    </p:spTree>
    <p:extLst>
      <p:ext uri="{BB962C8B-B14F-4D97-AF65-F5344CB8AC3E}">
        <p14:creationId xmlns:p14="http://schemas.microsoft.com/office/powerpoint/2010/main" val="762618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help</a:t>
            </a:r>
            <a:endParaRPr lang="en-US" sz="2800" b="1" dirty="0">
              <a:latin typeface="Arial"/>
              <a:cs typeface="Arial"/>
            </a:endParaRPr>
          </a:p>
        </p:txBody>
      </p:sp>
      <p:sp>
        <p:nvSpPr>
          <p:cNvPr id="2" name="TextBox 1"/>
          <p:cNvSpPr txBox="1"/>
          <p:nvPr/>
        </p:nvSpPr>
        <p:spPr>
          <a:xfrm>
            <a:off x="852853" y="1239139"/>
            <a:ext cx="61722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 has a very good help system built in</a:t>
            </a:r>
          </a:p>
          <a:p>
            <a:pPr marL="342900" indent="-342900">
              <a:buFont typeface="Arial" panose="020B0604020202020204" pitchFamily="34" charset="0"/>
              <a:buChar char="•"/>
            </a:pPr>
            <a:r>
              <a:rPr lang="en-US" sz="2400" dirty="0" smtClean="0"/>
              <a:t>If you need help on a package, function, </a:t>
            </a:r>
            <a:r>
              <a:rPr lang="en-US" sz="2400" dirty="0" err="1" smtClean="0"/>
              <a:t>etc</a:t>
            </a:r>
            <a:r>
              <a:rPr lang="en-US" sz="2400" dirty="0" smtClean="0"/>
              <a:t> use the Help section in the bottom right pane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77" y="2911365"/>
            <a:ext cx="7937888" cy="2804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758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as a calculator</a:t>
            </a:r>
            <a:endParaRPr lang="en-US" sz="2800" b="1" dirty="0">
              <a:latin typeface="Arial"/>
              <a:cs typeface="Arial"/>
            </a:endParaRPr>
          </a:p>
        </p:txBody>
      </p:sp>
      <p:sp>
        <p:nvSpPr>
          <p:cNvPr id="2" name="TextBox 1"/>
          <p:cNvSpPr txBox="1"/>
          <p:nvPr/>
        </p:nvSpPr>
        <p:spPr>
          <a:xfrm>
            <a:off x="837223" y="1344822"/>
            <a:ext cx="4586654"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R console or standard out functions much like a calculator</a:t>
            </a:r>
          </a:p>
          <a:p>
            <a:pPr marL="342900" indent="-342900">
              <a:buFont typeface="Arial" panose="020B0604020202020204" pitchFamily="34" charset="0"/>
              <a:buChar char="•"/>
            </a:pPr>
            <a:r>
              <a:rPr lang="en-US" sz="2400" dirty="0" smtClean="0"/>
              <a:t>Assignment statements</a:t>
            </a:r>
          </a:p>
          <a:p>
            <a:pPr marL="800100" lvl="1" indent="-342900">
              <a:buFont typeface="Arial" panose="020B0604020202020204" pitchFamily="34" charset="0"/>
              <a:buChar char="•"/>
            </a:pPr>
            <a:r>
              <a:rPr lang="en-US" sz="2400" dirty="0" err="1" smtClean="0"/>
              <a:t>Object_name</a:t>
            </a:r>
            <a:r>
              <a:rPr lang="en-US" sz="2400" dirty="0" smtClean="0"/>
              <a:t> </a:t>
            </a:r>
            <a:r>
              <a:rPr lang="mr-IN" sz="2400" dirty="0" smtClean="0"/>
              <a:t>&lt;</a:t>
            </a:r>
            <a:r>
              <a:rPr lang="en-US" sz="2400" dirty="0" smtClean="0"/>
              <a:t> value</a:t>
            </a:r>
          </a:p>
          <a:p>
            <a:pPr marL="800100" lvl="1" indent="-342900">
              <a:buFont typeface="Arial" panose="020B0604020202020204" pitchFamily="34" charset="0"/>
              <a:buChar char="•"/>
            </a:pPr>
            <a:r>
              <a:rPr lang="en-US" sz="2400" dirty="0" smtClean="0"/>
              <a:t>You can mentally read this aloud as “object name gets (“</a:t>
            </a:r>
            <a:r>
              <a:rPr lang="mr-IN" sz="2400" dirty="0" smtClean="0"/>
              <a:t>&lt;</a:t>
            </a:r>
            <a:r>
              <a:rPr lang="en-US" sz="2400" dirty="0" smtClean="0"/>
              <a:t>”) value”</a:t>
            </a:r>
          </a:p>
          <a:p>
            <a:pPr marL="342900" indent="-342900">
              <a:buFont typeface="Arial" panose="020B0604020202020204" pitchFamily="34" charset="0"/>
              <a:buChar char="•"/>
            </a:pPr>
            <a:r>
              <a:rPr lang="en-US" sz="2400" dirty="0" smtClean="0"/>
              <a:t>Can use “=“ instead of “</a:t>
            </a:r>
            <a:r>
              <a:rPr lang="mr-IN" sz="2400" dirty="0" smtClean="0"/>
              <a:t>&lt;</a:t>
            </a:r>
            <a:r>
              <a:rPr lang="en-US" sz="2400" dirty="0" smtClean="0"/>
              <a:t>-” </a:t>
            </a:r>
            <a:r>
              <a:rPr lang="en-US" sz="2400" dirty="0" smtClean="0"/>
              <a:t>but it gets confusing when you begin using math formulas</a:t>
            </a:r>
          </a:p>
          <a:p>
            <a:pPr marL="342900" indent="-342900">
              <a:buFont typeface="Arial" panose="020B0604020202020204" pitchFamily="34" charset="0"/>
              <a:buChar char="•"/>
            </a:pP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087" y="2313940"/>
            <a:ext cx="3187700" cy="2616200"/>
          </a:xfrm>
          <a:prstGeom prst="rect">
            <a:avLst/>
          </a:prstGeom>
        </p:spPr>
      </p:pic>
    </p:spTree>
    <p:extLst>
      <p:ext uri="{BB962C8B-B14F-4D97-AF65-F5344CB8AC3E}">
        <p14:creationId xmlns:p14="http://schemas.microsoft.com/office/powerpoint/2010/main" val="808567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tips and tricks </a:t>
            </a:r>
            <a:endParaRPr lang="en-US" sz="2800" b="1" dirty="0">
              <a:latin typeface="Arial"/>
              <a:cs typeface="Arial"/>
            </a:endParaRPr>
          </a:p>
        </p:txBody>
      </p:sp>
      <p:sp>
        <p:nvSpPr>
          <p:cNvPr id="2" name="TextBox 1"/>
          <p:cNvSpPr txBox="1"/>
          <p:nvPr/>
        </p:nvSpPr>
        <p:spPr>
          <a:xfrm>
            <a:off x="899745" y="1200063"/>
            <a:ext cx="815828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“&gt;” the prompt</a:t>
            </a:r>
          </a:p>
          <a:p>
            <a:pPr marL="342900" indent="-342900">
              <a:buFont typeface="Arial" panose="020B0604020202020204" pitchFamily="34" charset="0"/>
              <a:buChar char="•"/>
            </a:pPr>
            <a:r>
              <a:rPr lang="en-US" sz="2000" dirty="0" smtClean="0"/>
              <a:t>Keyboard Shortcut [ALT-] = “</a:t>
            </a:r>
            <a:r>
              <a:rPr lang="mr-IN" sz="2000" dirty="0" smtClean="0"/>
              <a:t>&lt;</a:t>
            </a:r>
            <a:r>
              <a:rPr lang="en-US" sz="2000" dirty="0" smtClean="0"/>
              <a:t>-”</a:t>
            </a:r>
          </a:p>
          <a:p>
            <a:pPr marL="342900" indent="-342900">
              <a:buFont typeface="Arial" panose="020B0604020202020204" pitchFamily="34" charset="0"/>
              <a:buChar char="•"/>
            </a:pPr>
            <a:r>
              <a:rPr lang="en-US" sz="2000" dirty="0" smtClean="0"/>
              <a:t>Objects </a:t>
            </a:r>
          </a:p>
          <a:p>
            <a:pPr marL="800100" lvl="1" indent="-342900">
              <a:buFont typeface="Arial" panose="020B0604020202020204" pitchFamily="34" charset="0"/>
              <a:buChar char="•"/>
            </a:pPr>
            <a:r>
              <a:rPr lang="en-US" sz="2000" dirty="0" smtClean="0"/>
              <a:t>Must start with a letter and can only contain letters, numbers, “_” and “.”</a:t>
            </a:r>
          </a:p>
          <a:p>
            <a:pPr marL="342900" indent="-342900">
              <a:buFont typeface="Arial" panose="020B0604020202020204" pitchFamily="34" charset="0"/>
              <a:buChar char="•"/>
            </a:pPr>
            <a:r>
              <a:rPr lang="en-US" sz="2000" dirty="0" smtClean="0"/>
              <a:t>Code completion using [Tab] for variables, functions, packages, </a:t>
            </a:r>
            <a:r>
              <a:rPr lang="en-US" sz="2000" dirty="0" err="1" smtClean="0"/>
              <a:t>etc</a:t>
            </a:r>
            <a:endParaRPr lang="en-US" sz="2000" dirty="0" smtClean="0"/>
          </a:p>
          <a:p>
            <a:pPr marL="342900" indent="-342900">
              <a:buFont typeface="Arial" panose="020B0604020202020204" pitchFamily="34" charset="0"/>
              <a:buChar char="•"/>
            </a:pPr>
            <a:r>
              <a:rPr lang="en-US" sz="2000" dirty="0" smtClean="0"/>
              <a:t>“+” after code generation means you are missing some syntax</a:t>
            </a:r>
          </a:p>
          <a:p>
            <a:pPr marL="800100" lvl="1" indent="-342900">
              <a:buFont typeface="Arial" panose="020B0604020202020204" pitchFamily="34" charset="0"/>
              <a:buChar char="•"/>
            </a:pPr>
            <a:r>
              <a:rPr lang="en-US" sz="2000" dirty="0" smtClean="0"/>
              <a:t>Comma</a:t>
            </a:r>
          </a:p>
          <a:p>
            <a:pPr marL="800100" lvl="1" indent="-342900">
              <a:buFont typeface="Arial" panose="020B0604020202020204" pitchFamily="34" charset="0"/>
              <a:buChar char="•"/>
            </a:pPr>
            <a:r>
              <a:rPr lang="en-US" sz="2000" dirty="0" smtClean="0"/>
              <a:t>Quote</a:t>
            </a:r>
          </a:p>
          <a:p>
            <a:pPr marL="800100" lvl="1" indent="-342900">
              <a:buFont typeface="Arial" panose="020B0604020202020204" pitchFamily="34" charset="0"/>
              <a:buChar char="•"/>
            </a:pPr>
            <a:r>
              <a:rPr lang="en-US" sz="2000" dirty="0" smtClean="0"/>
              <a:t>Parenthesis </a:t>
            </a:r>
          </a:p>
          <a:p>
            <a:pPr marL="800100" lvl="1" indent="-342900">
              <a:buFont typeface="Arial" panose="020B0604020202020204" pitchFamily="34" charset="0"/>
              <a:buChar char="•"/>
            </a:pPr>
            <a:r>
              <a:rPr lang="en-US" sz="2000" dirty="0" smtClean="0"/>
              <a:t>Press [ESC] to try again</a:t>
            </a:r>
          </a:p>
          <a:p>
            <a:pPr marL="342900" indent="-342900">
              <a:buFont typeface="Arial" panose="020B0604020202020204" pitchFamily="34" charset="0"/>
              <a:buChar char="•"/>
            </a:pPr>
            <a:r>
              <a:rPr lang="en-US" sz="2000" dirty="0" smtClean="0"/>
              <a:t>The equal sign</a:t>
            </a:r>
          </a:p>
          <a:p>
            <a:r>
              <a:rPr lang="en-US" sz="2000" dirty="0" smtClean="0"/>
              <a:t>	• 	= </a:t>
            </a:r>
            <a:r>
              <a:rPr lang="en-US" sz="2000" dirty="0"/>
              <a:t>denotes assignment, not equality.</a:t>
            </a:r>
          </a:p>
          <a:p>
            <a:r>
              <a:rPr lang="en-US" sz="2000" dirty="0" smtClean="0"/>
              <a:t>	•	 == </a:t>
            </a:r>
            <a:r>
              <a:rPr lang="en-US" sz="2000" dirty="0"/>
              <a:t>denotes equality</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206255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TextBox 1"/>
          <p:cNvSpPr txBox="1"/>
          <p:nvPr/>
        </p:nvSpPr>
        <p:spPr>
          <a:xfrm>
            <a:off x="814217" y="1146455"/>
            <a:ext cx="7563968"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fundamental units of reproducible code. </a:t>
            </a:r>
          </a:p>
          <a:p>
            <a:pPr marL="342900" indent="-342900">
              <a:buFont typeface="Arial" panose="020B0604020202020204" pitchFamily="34" charset="0"/>
              <a:buChar char="•"/>
            </a:pPr>
            <a:r>
              <a:rPr lang="en-US" sz="2400" dirty="0" smtClean="0"/>
              <a:t>They include</a:t>
            </a:r>
          </a:p>
          <a:p>
            <a:pPr marL="800100" lvl="1" indent="-342900">
              <a:buFont typeface="Arial" panose="020B0604020202020204" pitchFamily="34" charset="0"/>
              <a:buChar char="•"/>
            </a:pPr>
            <a:r>
              <a:rPr lang="en-US" sz="2400" dirty="0" smtClean="0"/>
              <a:t>Reusable functions</a:t>
            </a:r>
          </a:p>
          <a:p>
            <a:pPr marL="800100" lvl="1" indent="-342900">
              <a:buFont typeface="Arial" panose="020B0604020202020204" pitchFamily="34" charset="0"/>
              <a:buChar char="•"/>
            </a:pPr>
            <a:r>
              <a:rPr lang="en-US" sz="2400" dirty="0" smtClean="0"/>
              <a:t>Documentation</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Installing </a:t>
            </a:r>
            <a:r>
              <a:rPr lang="en-US" sz="2400" dirty="0"/>
              <a:t>and loading packages. </a:t>
            </a:r>
            <a:endParaRPr lang="en-US" sz="2400" dirty="0" smtClean="0"/>
          </a:p>
          <a:p>
            <a:pPr marL="342900" indent="-342900">
              <a:buFont typeface="Arial" panose="020B0604020202020204" pitchFamily="34" charset="0"/>
              <a:buChar char="•"/>
            </a:pPr>
            <a:r>
              <a:rPr lang="en-US" sz="2400" dirty="0" smtClean="0"/>
              <a:t>All </a:t>
            </a:r>
            <a:r>
              <a:rPr lang="en-US" sz="2400" dirty="0"/>
              <a:t>of the functions that you’ll want to use in R come in the form of packages. </a:t>
            </a:r>
            <a:endParaRPr lang="en-US" sz="2400" dirty="0" smtClean="0"/>
          </a:p>
          <a:p>
            <a:pPr marL="342900" indent="-342900">
              <a:buFont typeface="Arial" panose="020B0604020202020204" pitchFamily="34" charset="0"/>
              <a:buChar char="•"/>
            </a:pPr>
            <a:r>
              <a:rPr lang="en-US" sz="2400" dirty="0" smtClean="0"/>
              <a:t>A </a:t>
            </a:r>
            <a:r>
              <a:rPr lang="en-US" sz="2400" dirty="0"/>
              <a:t>package is a big collection of functions and other R objects that are all grouped together under a common name. Some packages are pre-installed in R. To learn which packages are installed in your version of </a:t>
            </a:r>
            <a:r>
              <a:rPr lang="en-US" sz="2400" dirty="0" smtClean="0"/>
              <a:t>R</a:t>
            </a:r>
            <a:r>
              <a:rPr lang="en-US" sz="2400" dirty="0"/>
              <a:t>, </a:t>
            </a:r>
            <a:endParaRPr lang="en-US" sz="2400" dirty="0" smtClean="0"/>
          </a:p>
          <a:p>
            <a:pPr marL="342900" indent="-342900">
              <a:buFont typeface="Arial" panose="020B0604020202020204" pitchFamily="34" charset="0"/>
              <a:buChar char="•"/>
            </a:pPr>
            <a:r>
              <a:rPr lang="en-US" sz="2400" dirty="0" smtClean="0"/>
              <a:t>type</a:t>
            </a:r>
            <a:r>
              <a:rPr lang="en-US" sz="2400" dirty="0"/>
              <a:t>: &gt; library()</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2053207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TextBox 1"/>
          <p:cNvSpPr txBox="1"/>
          <p:nvPr/>
        </p:nvSpPr>
        <p:spPr>
          <a:xfrm>
            <a:off x="814217" y="1146455"/>
            <a:ext cx="756396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Installing Packages</a:t>
            </a:r>
          </a:p>
          <a:p>
            <a:pPr marL="800100" lvl="1" indent="-342900">
              <a:buFont typeface="Arial" panose="020B0604020202020204" pitchFamily="34" charset="0"/>
              <a:buChar char="•"/>
            </a:pPr>
            <a:r>
              <a:rPr lang="en-US" sz="2400" dirty="0"/>
              <a:t>For now, let’s install two packages: psych and ggplot2. Select the packages tab from the lower right frame. This is called the files frame (see Figure 1</a:t>
            </a:r>
            <a:r>
              <a:rPr lang="en-US" sz="2400" dirty="0" smtClean="0"/>
              <a:t>).</a:t>
            </a:r>
          </a:p>
        </p:txBody>
      </p:sp>
    </p:spTree>
    <p:extLst>
      <p:ext uri="{BB962C8B-B14F-4D97-AF65-F5344CB8AC3E}">
        <p14:creationId xmlns:p14="http://schemas.microsoft.com/office/powerpoint/2010/main" val="465833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90500"/>
            <a:ext cx="7556500" cy="6464300"/>
          </a:xfrm>
          <a:prstGeom prst="rect">
            <a:avLst/>
          </a:prstGeom>
        </p:spPr>
      </p:pic>
    </p:spTree>
    <p:extLst>
      <p:ext uri="{BB962C8B-B14F-4D97-AF65-F5344CB8AC3E}">
        <p14:creationId xmlns:p14="http://schemas.microsoft.com/office/powerpoint/2010/main" val="540527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Rectangle 1"/>
          <p:cNvSpPr/>
          <p:nvPr/>
        </p:nvSpPr>
        <p:spPr>
          <a:xfrm>
            <a:off x="491537" y="1038659"/>
            <a:ext cx="8150187" cy="6124754"/>
          </a:xfrm>
          <a:prstGeom prst="rect">
            <a:avLst/>
          </a:prstGeom>
        </p:spPr>
        <p:txBody>
          <a:bodyPr wrap="square">
            <a:spAutoFit/>
          </a:bodyPr>
          <a:lstStyle/>
          <a:p>
            <a:pPr marL="285750" indent="-285750">
              <a:buFont typeface="Arial" charset="0"/>
              <a:buChar char="•"/>
            </a:pPr>
            <a:r>
              <a:rPr lang="en-US" sz="2700" dirty="0"/>
              <a:t>This will bring up a dialog box similar to the one in Figure 2. </a:t>
            </a:r>
            <a:endParaRPr lang="en-US" sz="2700" dirty="0" smtClean="0"/>
          </a:p>
          <a:p>
            <a:pPr marL="285750" indent="-285750">
              <a:buFont typeface="Arial" charset="0"/>
              <a:buChar char="•"/>
            </a:pPr>
            <a:r>
              <a:rPr lang="en-US" sz="2700" dirty="0" smtClean="0"/>
              <a:t>The </a:t>
            </a:r>
            <a:r>
              <a:rPr lang="en-US" sz="2700" dirty="0"/>
              <a:t>first drop down asks you from which R repository you would like to download a package. </a:t>
            </a:r>
            <a:endParaRPr lang="en-US" sz="2700" dirty="0" smtClean="0"/>
          </a:p>
          <a:p>
            <a:pPr marL="285750" indent="-285750">
              <a:buFont typeface="Arial" charset="0"/>
              <a:buChar char="•"/>
            </a:pPr>
            <a:r>
              <a:rPr lang="en-US" sz="2700" dirty="0" smtClean="0"/>
              <a:t>The </a:t>
            </a:r>
            <a:r>
              <a:rPr lang="en-US" sz="2700" dirty="0"/>
              <a:t>default Repository(CRAN) will work well for our purposes. CRAN stands for the “Comprehensive R Archive Network” and it is usually easiest to download a package from one of the CRAN mirror sites. </a:t>
            </a:r>
            <a:endParaRPr lang="en-US" sz="2700" dirty="0" smtClean="0"/>
          </a:p>
          <a:p>
            <a:pPr marL="285750" indent="-285750">
              <a:buFont typeface="Arial" charset="0"/>
              <a:buChar char="•"/>
            </a:pPr>
            <a:r>
              <a:rPr lang="en-US" sz="2700" dirty="0" smtClean="0"/>
              <a:t>Ensure </a:t>
            </a:r>
            <a:r>
              <a:rPr lang="en-US" sz="2700" dirty="0"/>
              <a:t>you are connected to the internet when installing packages. Next, enter the package name in the Packages field. Enter: ggplot2, psych</a:t>
            </a:r>
          </a:p>
        </p:txBody>
      </p:sp>
    </p:spTree>
    <p:extLst>
      <p:ext uri="{BB962C8B-B14F-4D97-AF65-F5344CB8AC3E}">
        <p14:creationId xmlns:p14="http://schemas.microsoft.com/office/powerpoint/2010/main" val="851300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558800"/>
            <a:ext cx="7226300" cy="5740400"/>
          </a:xfrm>
          <a:prstGeom prst="rect">
            <a:avLst/>
          </a:prstGeom>
        </p:spPr>
      </p:pic>
    </p:spTree>
    <p:extLst>
      <p:ext uri="{BB962C8B-B14F-4D97-AF65-F5344CB8AC3E}">
        <p14:creationId xmlns:p14="http://schemas.microsoft.com/office/powerpoint/2010/main" val="15866216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packages</a:t>
            </a:r>
            <a:endParaRPr lang="en-US" sz="2800" b="1" dirty="0">
              <a:latin typeface="Arial"/>
              <a:cs typeface="Arial"/>
            </a:endParaRPr>
          </a:p>
        </p:txBody>
      </p:sp>
      <p:sp>
        <p:nvSpPr>
          <p:cNvPr id="2" name="Rectangle 1"/>
          <p:cNvSpPr/>
          <p:nvPr/>
        </p:nvSpPr>
        <p:spPr>
          <a:xfrm>
            <a:off x="906050" y="1038659"/>
            <a:ext cx="7057622" cy="4832092"/>
          </a:xfrm>
          <a:prstGeom prst="rect">
            <a:avLst/>
          </a:prstGeom>
        </p:spPr>
        <p:txBody>
          <a:bodyPr wrap="square">
            <a:spAutoFit/>
          </a:bodyPr>
          <a:lstStyle/>
          <a:p>
            <a:pPr marL="285750" indent="-285750">
              <a:buFont typeface="Arial" charset="0"/>
              <a:buChar char="•"/>
            </a:pPr>
            <a:r>
              <a:rPr lang="en-US" sz="2800" dirty="0"/>
              <a:t>Loading and unloading packages </a:t>
            </a:r>
            <a:endParaRPr lang="en-US" sz="2800" dirty="0" smtClean="0"/>
          </a:p>
          <a:p>
            <a:pPr marL="742950" lvl="1" indent="-285750">
              <a:buFont typeface="Arial" charset="0"/>
              <a:buChar char="•"/>
            </a:pPr>
            <a:r>
              <a:rPr lang="en-US" sz="2800" dirty="0" smtClean="0"/>
              <a:t>To </a:t>
            </a:r>
            <a:r>
              <a:rPr lang="en-US" sz="2800" dirty="0"/>
              <a:t>use a package that is new to your instance of R or not selected for use by default in </a:t>
            </a:r>
            <a:r>
              <a:rPr lang="en-US" sz="2800" dirty="0" err="1"/>
              <a:t>RStudio</a:t>
            </a:r>
            <a:r>
              <a:rPr lang="en-US" sz="2800" dirty="0"/>
              <a:t> you need to load the package. </a:t>
            </a:r>
            <a:endParaRPr lang="en-US" sz="2800" dirty="0" smtClean="0"/>
          </a:p>
          <a:p>
            <a:pPr marL="742950" lvl="1" indent="-285750">
              <a:buFont typeface="Arial" charset="0"/>
              <a:buChar char="•"/>
            </a:pPr>
            <a:r>
              <a:rPr lang="en-US" sz="2800" dirty="0" smtClean="0"/>
              <a:t>Simply </a:t>
            </a:r>
            <a:r>
              <a:rPr lang="en-US" sz="2800" dirty="0"/>
              <a:t>go to the package tab in </a:t>
            </a:r>
            <a:r>
              <a:rPr lang="en-US" sz="2800" dirty="0" err="1"/>
              <a:t>RStudio</a:t>
            </a:r>
            <a:r>
              <a:rPr lang="en-US" sz="2800" dirty="0"/>
              <a:t> and check the box next to the packages you want to use. </a:t>
            </a:r>
            <a:endParaRPr lang="en-US" sz="2800" dirty="0" smtClean="0"/>
          </a:p>
          <a:p>
            <a:pPr marL="742950" lvl="1" indent="-285750">
              <a:buFont typeface="Arial" charset="0"/>
              <a:buChar char="•"/>
            </a:pPr>
            <a:r>
              <a:rPr lang="en-US" sz="2800" dirty="0" smtClean="0"/>
              <a:t>Select </a:t>
            </a:r>
            <a:r>
              <a:rPr lang="en-US" sz="2800" dirty="0"/>
              <a:t>ggplot2 and psych </a:t>
            </a:r>
            <a:endParaRPr lang="en-US" sz="2800" dirty="0" smtClean="0"/>
          </a:p>
          <a:p>
            <a:pPr marL="742950" lvl="1" indent="-285750">
              <a:buFont typeface="Arial" charset="0"/>
              <a:buChar char="•"/>
            </a:pPr>
            <a:r>
              <a:rPr lang="en-US" sz="2800" dirty="0" smtClean="0"/>
              <a:t>You </a:t>
            </a:r>
            <a:r>
              <a:rPr lang="en-US" sz="2800" dirty="0"/>
              <a:t>could also </a:t>
            </a:r>
            <a:r>
              <a:rPr lang="en-US" sz="2800" dirty="0" smtClean="0"/>
              <a:t>type the command</a:t>
            </a:r>
          </a:p>
          <a:p>
            <a:pPr marL="1200150" lvl="2" indent="-285750">
              <a:buFont typeface="Arial" charset="0"/>
              <a:buChar char="•"/>
            </a:pPr>
            <a:r>
              <a:rPr lang="en-US" sz="2800" dirty="0" smtClean="0"/>
              <a:t> </a:t>
            </a:r>
            <a:r>
              <a:rPr lang="en-US" sz="2800" dirty="0"/>
              <a:t>&gt; library(ggplot2)</a:t>
            </a:r>
          </a:p>
        </p:txBody>
      </p:sp>
    </p:spTree>
    <p:extLst>
      <p:ext uri="{BB962C8B-B14F-4D97-AF65-F5344CB8AC3E}">
        <p14:creationId xmlns:p14="http://schemas.microsoft.com/office/powerpoint/2010/main" val="1050572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 </a:t>
            </a:r>
            <a:r>
              <a:rPr lang="en-US" sz="5000" b="1" dirty="0" err="1" smtClean="0">
                <a:latin typeface="Arial"/>
                <a:cs typeface="Arial"/>
              </a:rPr>
              <a:t>getwd</a:t>
            </a:r>
            <a:r>
              <a:rPr lang="en-US" sz="5000" b="1" dirty="0" smtClean="0">
                <a:latin typeface="Arial"/>
                <a:cs typeface="Arial"/>
              </a:rPr>
              <a:t>()</a:t>
            </a:r>
            <a:r>
              <a:rPr lang="mr-IN" sz="5000" b="1" dirty="0" smtClean="0">
                <a:latin typeface="Arial"/>
                <a:cs typeface="Arial"/>
              </a:rPr>
              <a:t>&lt;</a:t>
            </a:r>
            <a:endParaRPr lang="en-US" sz="5000" b="1" dirty="0">
              <a:latin typeface="Arial"/>
              <a:cs typeface="Arial"/>
            </a:endParaRPr>
          </a:p>
        </p:txBody>
      </p:sp>
      <p:sp>
        <p:nvSpPr>
          <p:cNvPr id="2" name="TextBox 1"/>
          <p:cNvSpPr txBox="1"/>
          <p:nvPr/>
        </p:nvSpPr>
        <p:spPr>
          <a:xfrm>
            <a:off x="155575" y="1150112"/>
            <a:ext cx="8046720" cy="523220"/>
          </a:xfrm>
          <a:prstGeom prst="rect">
            <a:avLst/>
          </a:prstGeom>
          <a:noFill/>
        </p:spPr>
        <p:txBody>
          <a:bodyPr wrap="square" rtlCol="0">
            <a:spAutoFit/>
          </a:bodyPr>
          <a:lstStyle/>
          <a:p>
            <a:pPr marL="914400" lvl="1" indent="-457200">
              <a:buFont typeface="Wingdings" panose="05000000000000000000" pitchFamily="2" charset="2"/>
              <a:buChar char="ü"/>
            </a:pPr>
            <a:r>
              <a:rPr lang="en-US" sz="2800" b="1" dirty="0"/>
              <a:t>s</a:t>
            </a:r>
            <a:r>
              <a:rPr lang="en-US" sz="2800" b="1" dirty="0" smtClean="0"/>
              <a:t>ummary(</a:t>
            </a:r>
            <a:r>
              <a:rPr lang="en-US" sz="2800" b="1" dirty="0" err="1" smtClean="0"/>
              <a:t>Brennan.Lodge</a:t>
            </a:r>
            <a:r>
              <a:rPr lang="en-US" sz="2800" b="1" dirty="0" smtClean="0"/>
              <a:t>)</a:t>
            </a:r>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969" y="1673953"/>
            <a:ext cx="2757582" cy="4525680"/>
          </a:xfrm>
          <a:prstGeom prst="rect">
            <a:avLst/>
          </a:prstGeom>
        </p:spPr>
      </p:pic>
    </p:spTree>
    <p:extLst>
      <p:ext uri="{BB962C8B-B14F-4D97-AF65-F5344CB8AC3E}">
        <p14:creationId xmlns:p14="http://schemas.microsoft.com/office/powerpoint/2010/main" val="1428075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Your Working Directory</a:t>
            </a:r>
            <a:endParaRPr lang="en-US" sz="2800" b="1" dirty="0">
              <a:latin typeface="Arial"/>
              <a:cs typeface="Arial"/>
            </a:endParaRPr>
          </a:p>
        </p:txBody>
      </p:sp>
      <p:sp>
        <p:nvSpPr>
          <p:cNvPr id="2" name="Rectangle 1"/>
          <p:cNvSpPr/>
          <p:nvPr/>
        </p:nvSpPr>
        <p:spPr>
          <a:xfrm>
            <a:off x="837127" y="1184856"/>
            <a:ext cx="7637172" cy="4401205"/>
          </a:xfrm>
          <a:prstGeom prst="rect">
            <a:avLst/>
          </a:prstGeom>
        </p:spPr>
        <p:txBody>
          <a:bodyPr wrap="square">
            <a:spAutoFit/>
          </a:bodyPr>
          <a:lstStyle/>
          <a:p>
            <a:pPr marL="285750" indent="-285750">
              <a:buFont typeface="Arial" charset="0"/>
              <a:buChar char="•"/>
            </a:pPr>
            <a:r>
              <a:rPr lang="en-US" sz="2800" dirty="0"/>
              <a:t>In R, set your working directory to a place where you will store all your data files. </a:t>
            </a:r>
            <a:endParaRPr lang="en-US" sz="2800" dirty="0" smtClean="0"/>
          </a:p>
          <a:p>
            <a:pPr marL="285750" indent="-285750">
              <a:buFont typeface="Arial" charset="0"/>
              <a:buChar char="•"/>
            </a:pPr>
            <a:r>
              <a:rPr lang="en-US" sz="2800" dirty="0" smtClean="0"/>
              <a:t>In </a:t>
            </a:r>
            <a:r>
              <a:rPr lang="en-US" sz="2800" dirty="0"/>
              <a:t>our case, let’s set our working directory to that </a:t>
            </a:r>
            <a:r>
              <a:rPr lang="en-US" sz="2800" dirty="0" err="1"/>
              <a:t>mydata</a:t>
            </a:r>
            <a:r>
              <a:rPr lang="en-US" sz="2800" dirty="0"/>
              <a:t> folder you created on your desktop. </a:t>
            </a:r>
            <a:endParaRPr lang="en-US" sz="2800" dirty="0" smtClean="0"/>
          </a:p>
          <a:p>
            <a:pPr marL="285750" indent="-285750">
              <a:buFont typeface="Arial" charset="0"/>
              <a:buChar char="•"/>
            </a:pPr>
            <a:r>
              <a:rPr lang="en-US" sz="2800" dirty="0" smtClean="0"/>
              <a:t>This </a:t>
            </a:r>
            <a:r>
              <a:rPr lang="en-US" sz="2800" dirty="0"/>
              <a:t>way any time you want to open a file, R will know where to look (and so will you</a:t>
            </a:r>
            <a:r>
              <a:rPr lang="en-US" sz="2800" dirty="0" smtClean="0"/>
              <a:t>).</a:t>
            </a:r>
          </a:p>
          <a:p>
            <a:pPr marL="285750" indent="-285750">
              <a:buFont typeface="Arial" charset="0"/>
              <a:buChar char="•"/>
            </a:pPr>
            <a:r>
              <a:rPr lang="en-US" sz="2800" dirty="0"/>
              <a:t>You can set your working directory in </a:t>
            </a:r>
            <a:r>
              <a:rPr lang="en-US" sz="2800" dirty="0" err="1"/>
              <a:t>RStudio</a:t>
            </a:r>
            <a:r>
              <a:rPr lang="en-US" sz="2800" dirty="0"/>
              <a:t> by going to Session &gt; Set Working Directory &gt; Choose Directory, see Figure 4.</a:t>
            </a:r>
          </a:p>
        </p:txBody>
      </p:sp>
    </p:spTree>
    <p:extLst>
      <p:ext uri="{BB962C8B-B14F-4D97-AF65-F5344CB8AC3E}">
        <p14:creationId xmlns:p14="http://schemas.microsoft.com/office/powerpoint/2010/main" val="804469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Setting your Working Directory</a:t>
            </a:r>
            <a:endParaRPr lang="en-US" sz="2800"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11" y="1290213"/>
            <a:ext cx="7378700" cy="5346700"/>
          </a:xfrm>
          <a:prstGeom prst="rect">
            <a:avLst/>
          </a:prstGeom>
        </p:spPr>
      </p:pic>
    </p:spTree>
    <p:extLst>
      <p:ext uri="{BB962C8B-B14F-4D97-AF65-F5344CB8AC3E}">
        <p14:creationId xmlns:p14="http://schemas.microsoft.com/office/powerpoint/2010/main" val="13961358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Comparisons &amp; Boolean &amp; NA</a:t>
            </a:r>
            <a:endParaRPr lang="en-US" sz="2800" b="1" dirty="0">
              <a:latin typeface="Arial"/>
              <a:cs typeface="Arial"/>
            </a:endParaRPr>
          </a:p>
        </p:txBody>
      </p:sp>
      <p:sp>
        <p:nvSpPr>
          <p:cNvPr id="2" name="TextBox 1"/>
          <p:cNvSpPr txBox="1"/>
          <p:nvPr/>
        </p:nvSpPr>
        <p:spPr>
          <a:xfrm>
            <a:off x="1414583" y="1352062"/>
            <a:ext cx="684627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&lt; </a:t>
            </a:r>
          </a:p>
          <a:p>
            <a:pPr marL="342900" indent="-342900">
              <a:buFont typeface="Arial" panose="020B0604020202020204" pitchFamily="34" charset="0"/>
              <a:buChar char="•"/>
            </a:pPr>
            <a:r>
              <a:rPr lang="en-US" sz="2400" dirty="0" smtClean="0"/>
              <a:t>&gt;</a:t>
            </a:r>
          </a:p>
          <a:p>
            <a:pPr marL="342900" indent="-342900">
              <a:buFont typeface="Arial" panose="020B0604020202020204" pitchFamily="34" charset="0"/>
              <a:buChar char="•"/>
            </a:pPr>
            <a:r>
              <a:rPr lang="en-US" sz="2400" dirty="0" smtClean="0"/>
              <a:t>&lt;=</a:t>
            </a:r>
          </a:p>
          <a:p>
            <a:pPr marL="342900" indent="-342900">
              <a:buFont typeface="Arial" panose="020B0604020202020204" pitchFamily="34" charset="0"/>
              <a:buChar char="•"/>
            </a:pPr>
            <a:r>
              <a:rPr lang="en-US" sz="2400" dirty="0"/>
              <a:t>&gt;</a:t>
            </a:r>
            <a:r>
              <a:rPr lang="en-US" sz="2400" dirty="0" smtClean="0"/>
              <a:t>= </a:t>
            </a:r>
          </a:p>
          <a:p>
            <a:pPr marL="342900" indent="-342900">
              <a:buFont typeface="Arial" panose="020B0604020202020204" pitchFamily="34" charset="0"/>
              <a:buChar char="•"/>
            </a:pPr>
            <a:r>
              <a:rPr lang="en-US" sz="2400" dirty="0" smtClean="0"/>
              <a:t>!=</a:t>
            </a:r>
          </a:p>
          <a:p>
            <a:pPr marL="342900" indent="-342900">
              <a:buFont typeface="Arial" panose="020B0604020202020204" pitchFamily="34" charset="0"/>
              <a:buChar char="•"/>
            </a:pPr>
            <a:r>
              <a:rPr lang="en-US" sz="2400" dirty="0" smtClean="0"/>
              <a:t>==</a:t>
            </a:r>
          </a:p>
          <a:p>
            <a:pPr marL="342900" indent="-342900">
              <a:buFont typeface="Arial" panose="020B0604020202020204" pitchFamily="34" charset="0"/>
              <a:buChar char="•"/>
            </a:pPr>
            <a:r>
              <a:rPr lang="en-US" sz="2400" dirty="0" smtClean="0"/>
              <a:t>&amp; ”and”</a:t>
            </a:r>
          </a:p>
          <a:p>
            <a:pPr marL="342900" indent="-342900">
              <a:buFont typeface="Arial" panose="020B0604020202020204" pitchFamily="34" charset="0"/>
              <a:buChar char="•"/>
            </a:pPr>
            <a:r>
              <a:rPr lang="en-US" sz="2400" dirty="0" smtClean="0"/>
              <a:t>| “or”</a:t>
            </a:r>
          </a:p>
          <a:p>
            <a:pPr marL="342900" indent="-342900">
              <a:buFont typeface="Arial" panose="020B0604020202020204" pitchFamily="34" charset="0"/>
              <a:buChar char="•"/>
            </a:pPr>
            <a:r>
              <a:rPr lang="en-US" sz="2400" dirty="0" smtClean="0"/>
              <a:t>! “not” </a:t>
            </a:r>
          </a:p>
          <a:p>
            <a:pPr marL="342900" indent="-342900">
              <a:buFont typeface="Arial" panose="020B0604020202020204" pitchFamily="34" charset="0"/>
              <a:buChar char="•"/>
            </a:pPr>
            <a:r>
              <a:rPr lang="en-US" sz="2400" dirty="0" smtClean="0"/>
              <a:t>NA “not available”</a:t>
            </a:r>
          </a:p>
          <a:p>
            <a:pPr marL="342900" indent="-342900">
              <a:buFont typeface="Arial" panose="020B0604020202020204" pitchFamily="34" charset="0"/>
              <a:buChar char="•"/>
            </a:pPr>
            <a:r>
              <a:rPr lang="en-US" sz="2400" dirty="0" err="1" smtClean="0"/>
              <a:t>is.na</a:t>
            </a:r>
            <a:r>
              <a:rPr lang="en-US" sz="2400" dirty="0" smtClean="0"/>
              <a:t> </a:t>
            </a:r>
            <a:r>
              <a:rPr lang="mr-IN" sz="2400" dirty="0" smtClean="0"/>
              <a:t>–</a:t>
            </a:r>
            <a:r>
              <a:rPr lang="en-US" sz="2400" dirty="0" smtClean="0"/>
              <a:t> determine if a value is missing or NA</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How do find those values that are not NA?</a:t>
            </a:r>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42933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 Objects</a:t>
            </a:r>
            <a:endParaRPr lang="en-US" sz="2800" b="1" dirty="0">
              <a:latin typeface="Arial"/>
              <a:cs typeface="Arial"/>
            </a:endParaRPr>
          </a:p>
        </p:txBody>
      </p:sp>
      <mc:AlternateContent xmlns:mc="http://schemas.openxmlformats.org/markup-compatibility/2006" xmlns:a14="http://schemas.microsoft.com/office/drawing/2010/main">
        <mc:Choice Requires="a14">
          <p:sp>
            <p:nvSpPr>
              <p:cNvPr id="2" name="TextBox 1"/>
              <p:cNvSpPr txBox="1"/>
              <p:nvPr/>
            </p:nvSpPr>
            <p:spPr>
              <a:xfrm>
                <a:off x="1414583" y="1352062"/>
                <a:ext cx="6846277"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Must start with a letter</a:t>
                </a:r>
              </a:p>
              <a:p>
                <a:pPr marL="342900" indent="-342900">
                  <a:buFont typeface="Arial" panose="020B0604020202020204" pitchFamily="34" charset="0"/>
                  <a:buChar char="•"/>
                </a:pPr>
                <a:r>
                  <a:rPr lang="en-US" sz="2000" dirty="0" smtClean="0"/>
                  <a:t>Can only contain letters, numbers, ‘_’, ‘.’</a:t>
                </a:r>
              </a:p>
              <a:p>
                <a:pPr marL="342900" indent="-342900">
                  <a:buFont typeface="Arial" panose="020B0604020202020204" pitchFamily="34" charset="0"/>
                  <a:buChar char="•"/>
                </a:pPr>
                <a:r>
                  <a:rPr lang="en-US" sz="2000" dirty="0" smtClean="0"/>
                  <a:t>You’ll want your object name to be explanatory and you’ll need a naming convention for multiple words</a:t>
                </a:r>
              </a:p>
              <a:p>
                <a:pPr marL="342900" indent="-342900">
                  <a:buFont typeface="Arial" panose="020B0604020202020204" pitchFamily="34" charset="0"/>
                  <a:buChar char="•"/>
                </a:pPr>
                <a:endParaRPr lang="en-US" sz="2000" dirty="0"/>
              </a:p>
              <a:p>
                <a:r>
                  <a:rPr lang="en-US" sz="2000" dirty="0" err="1" smtClean="0"/>
                  <a:t>I_like_to_use_this</a:t>
                </a:r>
                <a:r>
                  <a:rPr lang="en-US" sz="2000" dirty="0" smtClean="0"/>
                  <a:t> </a:t>
                </a:r>
                <a:r>
                  <a:rPr lang="mr-IN" sz="2000" dirty="0" smtClean="0"/>
                  <a:t>&lt;</a:t>
                </a:r>
                <a:r>
                  <a:rPr lang="en-US" sz="2000" dirty="0"/>
                  <a:t>-</a:t>
                </a:r>
                <a:r>
                  <a:rPr lang="en-US" sz="2000" dirty="0" smtClean="0"/>
                  <a:t> 1</a:t>
                </a:r>
              </a:p>
              <a:p>
                <a:r>
                  <a:rPr lang="en-US" sz="2000" dirty="0" err="1" smtClean="0"/>
                  <a:t>OtherPeopleDoThis</a:t>
                </a:r>
                <a:r>
                  <a:rPr lang="en-US" sz="2000" dirty="0" smtClean="0"/>
                  <a:t> </a:t>
                </a:r>
                <a:r>
                  <a:rPr lang="mr-IN" sz="2000" dirty="0" smtClean="0"/>
                  <a:t>&lt;</a:t>
                </a:r>
                <a:r>
                  <a:rPr lang="en-US" sz="2000" dirty="0" smtClean="0"/>
                  <a:t>- 1</a:t>
                </a:r>
              </a:p>
              <a:p>
                <a:r>
                  <a:rPr lang="en-US" sz="2000" dirty="0" err="1" smtClean="0"/>
                  <a:t>Some.People.Do.This</a:t>
                </a:r>
                <a:r>
                  <a:rPr lang="en-US" sz="2000" dirty="0" smtClean="0"/>
                  <a:t> </a:t>
                </a:r>
                <a:r>
                  <a:rPr lang="mr-IN" sz="2000" dirty="0" smtClean="0"/>
                  <a:t>&lt;</a:t>
                </a:r>
                <a:r>
                  <a:rPr lang="en-US" sz="2000" dirty="0" smtClean="0"/>
                  <a:t> 1 </a:t>
                </a:r>
              </a:p>
              <a:p>
                <a:r>
                  <a:rPr lang="en-US" sz="2000" dirty="0" err="1" smtClean="0"/>
                  <a:t>And_a.Few.People_will.do.THIS</a:t>
                </a:r>
                <a:endParaRPr lang="en-US" sz="2000" dirty="0" smtClean="0"/>
              </a:p>
              <a:p>
                <a:endParaRPr lang="en-US" sz="2000" dirty="0"/>
              </a:p>
              <a:p>
                <a:r>
                  <a:rPr lang="en-US" sz="2000" dirty="0" err="1" smtClean="0"/>
                  <a:t>This_is_a_really_long_data_object</a:t>
                </a:r>
                <a:r>
                  <a:rPr lang="en-US" sz="2000" dirty="0" smtClean="0"/>
                  <a:t> </a:t>
                </a:r>
                <a:r>
                  <a:rPr lang="mr-IN" sz="2000" dirty="0" smtClean="0"/>
                  <a:t>&lt;</a:t>
                </a:r>
                <a:r>
                  <a:rPr lang="en-US" sz="2000" dirty="0" smtClean="0"/>
                  <a:t> 2.5</a:t>
                </a:r>
              </a:p>
              <a:p>
                <a:r>
                  <a:rPr lang="en-US" sz="2000" dirty="0" smtClean="0"/>
                  <a:t>You can use </a:t>
                </a:r>
                <a:r>
                  <a:rPr lang="en-US" sz="2000" dirty="0" err="1" smtClean="0"/>
                  <a:t>RStudio’s</a:t>
                </a:r>
                <a:r>
                  <a:rPr lang="en-US" sz="2000" dirty="0" smtClean="0"/>
                  <a:t> auto completion facility by typing “this”+[tab]</a:t>
                </a:r>
              </a:p>
              <a:p>
                <a:r>
                  <a:rPr lang="en-US" sz="2000" dirty="0" smtClean="0"/>
                  <a:t>Press </a:t>
                </a:r>
                <a:r>
                  <a:rPr lang="en-US" sz="2000" dirty="0" err="1" smtClean="0"/>
                  <a:t>Cmd+CTRL</a:t>
                </a:r>
                <a:r>
                  <a:rPr lang="en-US" sz="2000" dirty="0" smtClean="0"/>
                  <a:t>+ </a:t>
                </a:r>
                <a14:m>
                  <m:oMath xmlns:m="http://schemas.openxmlformats.org/officeDocument/2006/math">
                    <m:r>
                      <a:rPr lang="en-US" sz="2000" i="1" smtClean="0">
                        <a:latin typeface="Cambria Math" charset="0"/>
                        <a:ea typeface="Cambria Math" charset="0"/>
                        <a:cs typeface="Cambria Math" charset="0"/>
                      </a:rPr>
                      <m:t>↑</m:t>
                    </m:r>
                  </m:oMath>
                </a14:m>
                <a:r>
                  <a:rPr lang="en-US" sz="2000" dirty="0" smtClean="0"/>
                  <a:t> and you’ll see the last commands you’ve typed</a:t>
                </a:r>
              </a:p>
            </p:txBody>
          </p:sp>
        </mc:Choice>
        <mc:Fallback xmlns="">
          <p:sp>
            <p:nvSpPr>
              <p:cNvPr id="2" name="TextBox 1"/>
              <p:cNvSpPr txBox="1">
                <a:spLocks noRot="1" noChangeAspect="1" noMove="1" noResize="1" noEditPoints="1" noAdjustHandles="1" noChangeArrowheads="1" noChangeShapeType="1" noTextEdit="1"/>
              </p:cNvSpPr>
              <p:nvPr/>
            </p:nvSpPr>
            <p:spPr>
              <a:xfrm>
                <a:off x="1414583" y="1352062"/>
                <a:ext cx="6846277" cy="4708981"/>
              </a:xfrm>
              <a:prstGeom prst="rect">
                <a:avLst/>
              </a:prstGeom>
              <a:blipFill rotWithShape="0">
                <a:blip r:embed="rId3"/>
                <a:stretch>
                  <a:fillRect l="-890" t="-648" b="-1554"/>
                </a:stretch>
              </a:blipFill>
            </p:spPr>
            <p:txBody>
              <a:bodyPr/>
              <a:lstStyle/>
              <a:p>
                <a:r>
                  <a:rPr lang="en-US">
                    <a:noFill/>
                  </a:rPr>
                  <a:t> </a:t>
                </a:r>
              </a:p>
            </p:txBody>
          </p:sp>
        </mc:Fallback>
      </mc:AlternateContent>
    </p:spTree>
    <p:extLst>
      <p:ext uri="{BB962C8B-B14F-4D97-AF65-F5344CB8AC3E}">
        <p14:creationId xmlns:p14="http://schemas.microsoft.com/office/powerpoint/2010/main" val="648462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R </a:t>
            </a:r>
            <a:r>
              <a:rPr lang="mr-IN" sz="2800" b="1" dirty="0" smtClean="0">
                <a:latin typeface="Arial"/>
                <a:cs typeface="Arial"/>
              </a:rPr>
              <a:t>–</a:t>
            </a:r>
            <a:r>
              <a:rPr lang="en-US" sz="2800" b="1" dirty="0" smtClean="0">
                <a:latin typeface="Arial"/>
                <a:cs typeface="Arial"/>
              </a:rPr>
              <a:t> Objects continued</a:t>
            </a:r>
            <a:endParaRPr lang="en-US" sz="2800" b="1" dirty="0">
              <a:latin typeface="Arial"/>
              <a:cs typeface="Arial"/>
            </a:endParaRPr>
          </a:p>
        </p:txBody>
      </p:sp>
      <p:sp>
        <p:nvSpPr>
          <p:cNvPr id="2" name="TextBox 1"/>
          <p:cNvSpPr txBox="1"/>
          <p:nvPr/>
        </p:nvSpPr>
        <p:spPr>
          <a:xfrm>
            <a:off x="1414583" y="1352062"/>
            <a:ext cx="6846277" cy="4524315"/>
          </a:xfrm>
          <a:prstGeom prst="rect">
            <a:avLst/>
          </a:prstGeom>
          <a:noFill/>
        </p:spPr>
        <p:txBody>
          <a:bodyPr wrap="square" rtlCol="0">
            <a:spAutoFit/>
          </a:bodyPr>
          <a:lstStyle/>
          <a:p>
            <a:pPr marL="342900" indent="-342900">
              <a:buFont typeface="Arial" charset="0"/>
              <a:buChar char="•"/>
            </a:pPr>
            <a:r>
              <a:rPr lang="en-US" sz="3200" dirty="0"/>
              <a:t>There are many types of R-objects. The frequently used ones </a:t>
            </a:r>
            <a:r>
              <a:rPr lang="en-US" sz="3200" dirty="0" smtClean="0"/>
              <a:t>are:</a:t>
            </a:r>
          </a:p>
          <a:p>
            <a:pPr marL="800100" lvl="1" indent="-342900">
              <a:buFont typeface="Arial" charset="0"/>
              <a:buChar char="•"/>
            </a:pPr>
            <a:r>
              <a:rPr lang="en-US" sz="3200" dirty="0" smtClean="0"/>
              <a:t>Vectors</a:t>
            </a:r>
          </a:p>
          <a:p>
            <a:pPr marL="800100" lvl="1" indent="-342900">
              <a:buFont typeface="Arial" charset="0"/>
              <a:buChar char="•"/>
            </a:pPr>
            <a:r>
              <a:rPr lang="en-US" sz="3200" dirty="0" smtClean="0"/>
              <a:t>Lists</a:t>
            </a:r>
          </a:p>
          <a:p>
            <a:pPr marL="800100" lvl="1" indent="-342900">
              <a:buFont typeface="Arial" charset="0"/>
              <a:buChar char="•"/>
            </a:pPr>
            <a:r>
              <a:rPr lang="en-US" sz="3200" dirty="0" smtClean="0"/>
              <a:t>Matrices </a:t>
            </a:r>
          </a:p>
          <a:p>
            <a:pPr marL="800100" lvl="1" indent="-342900">
              <a:buFont typeface="Arial" charset="0"/>
              <a:buChar char="•"/>
            </a:pPr>
            <a:r>
              <a:rPr lang="en-US" sz="3200" dirty="0" smtClean="0"/>
              <a:t>Arrays </a:t>
            </a:r>
          </a:p>
          <a:p>
            <a:pPr marL="800100" lvl="1" indent="-342900">
              <a:buFont typeface="Arial" charset="0"/>
              <a:buChar char="•"/>
            </a:pPr>
            <a:r>
              <a:rPr lang="en-US" sz="3200" dirty="0" smtClean="0"/>
              <a:t>Factors</a:t>
            </a:r>
          </a:p>
          <a:p>
            <a:pPr marL="800100" lvl="1" indent="-342900">
              <a:buFont typeface="Arial" charset="0"/>
              <a:buChar char="•"/>
            </a:pPr>
            <a:r>
              <a:rPr lang="en-US" sz="3200" dirty="0" smtClean="0"/>
              <a:t>Data Frames</a:t>
            </a:r>
            <a:endParaRPr lang="en-US" sz="3200" dirty="0"/>
          </a:p>
        </p:txBody>
      </p:sp>
      <p:sp>
        <p:nvSpPr>
          <p:cNvPr id="3" name="TextBox 2"/>
          <p:cNvSpPr txBox="1"/>
          <p:nvPr/>
        </p:nvSpPr>
        <p:spPr>
          <a:xfrm>
            <a:off x="415636" y="6068291"/>
            <a:ext cx="4582391" cy="369332"/>
          </a:xfrm>
          <a:prstGeom prst="rect">
            <a:avLst/>
          </a:prstGeom>
          <a:noFill/>
        </p:spPr>
        <p:txBody>
          <a:bodyPr wrap="square" rtlCol="0">
            <a:spAutoFit/>
          </a:bodyPr>
          <a:lstStyle/>
          <a:p>
            <a:r>
              <a:rPr lang="en-US" dirty="0" smtClean="0"/>
              <a:t>#</a:t>
            </a:r>
            <a:r>
              <a:rPr lang="en-US" dirty="0" err="1" smtClean="0"/>
              <a:t>matrix_Example.R</a:t>
            </a:r>
            <a:endParaRPr lang="en-US" dirty="0"/>
          </a:p>
        </p:txBody>
      </p:sp>
    </p:spTree>
    <p:extLst>
      <p:ext uri="{BB962C8B-B14F-4D97-AF65-F5344CB8AC3E}">
        <p14:creationId xmlns:p14="http://schemas.microsoft.com/office/powerpoint/2010/main" val="142880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Vector Object</a:t>
            </a:r>
            <a:endParaRPr lang="en-US" sz="2800" b="1" dirty="0">
              <a:latin typeface="Arial"/>
              <a:cs typeface="Arial"/>
            </a:endParaRPr>
          </a:p>
        </p:txBody>
      </p:sp>
      <p:sp>
        <p:nvSpPr>
          <p:cNvPr id="2" name="TextBox 1"/>
          <p:cNvSpPr txBox="1"/>
          <p:nvPr/>
        </p:nvSpPr>
        <p:spPr>
          <a:xfrm>
            <a:off x="1414583" y="1352062"/>
            <a:ext cx="6846277" cy="3539430"/>
          </a:xfrm>
          <a:prstGeom prst="rect">
            <a:avLst/>
          </a:prstGeom>
          <a:noFill/>
        </p:spPr>
        <p:txBody>
          <a:bodyPr wrap="square" rtlCol="0">
            <a:spAutoFit/>
          </a:bodyPr>
          <a:lstStyle/>
          <a:p>
            <a:pPr marL="342900" indent="-342900">
              <a:buFont typeface="Arial" charset="0"/>
              <a:buChar char="•"/>
            </a:pPr>
            <a:r>
              <a:rPr lang="en-US" sz="3200" dirty="0" smtClean="0"/>
              <a:t>6 data types of vectors</a:t>
            </a:r>
          </a:p>
          <a:p>
            <a:pPr marL="800100" lvl="1" indent="-342900">
              <a:buFont typeface="Arial" charset="0"/>
              <a:buChar char="•"/>
            </a:pPr>
            <a:r>
              <a:rPr lang="en-US" sz="3200" dirty="0" smtClean="0"/>
              <a:t>Logical</a:t>
            </a:r>
          </a:p>
          <a:p>
            <a:pPr marL="800100" lvl="1" indent="-342900">
              <a:buFont typeface="Arial" charset="0"/>
              <a:buChar char="•"/>
            </a:pPr>
            <a:r>
              <a:rPr lang="en-US" sz="3200" dirty="0" smtClean="0"/>
              <a:t>Numeric </a:t>
            </a:r>
          </a:p>
          <a:p>
            <a:pPr marL="800100" lvl="1" indent="-342900">
              <a:buFont typeface="Arial" charset="0"/>
              <a:buChar char="•"/>
            </a:pPr>
            <a:r>
              <a:rPr lang="en-US" sz="3200" dirty="0" smtClean="0"/>
              <a:t>Integer </a:t>
            </a:r>
          </a:p>
          <a:p>
            <a:pPr marL="800100" lvl="1" indent="-342900">
              <a:buFont typeface="Arial" charset="0"/>
              <a:buChar char="•"/>
            </a:pPr>
            <a:r>
              <a:rPr lang="en-US" sz="3200" dirty="0" smtClean="0"/>
              <a:t>Complex </a:t>
            </a:r>
          </a:p>
          <a:p>
            <a:pPr marL="800100" lvl="1" indent="-342900">
              <a:buFont typeface="Arial" charset="0"/>
              <a:buChar char="•"/>
            </a:pPr>
            <a:r>
              <a:rPr lang="en-US" sz="3200" dirty="0" smtClean="0"/>
              <a:t>Character</a:t>
            </a:r>
          </a:p>
          <a:p>
            <a:pPr marL="800100" lvl="1" indent="-342900">
              <a:buFont typeface="Arial" charset="0"/>
              <a:buChar char="•"/>
            </a:pPr>
            <a:r>
              <a:rPr lang="en-US" sz="3200" dirty="0" smtClean="0"/>
              <a:t>Raw</a:t>
            </a:r>
            <a:endParaRPr lang="en-US" sz="3200" dirty="0"/>
          </a:p>
        </p:txBody>
      </p:sp>
    </p:spTree>
    <p:extLst>
      <p:ext uri="{BB962C8B-B14F-4D97-AF65-F5344CB8AC3E}">
        <p14:creationId xmlns:p14="http://schemas.microsoft.com/office/powerpoint/2010/main" val="7731118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601616"/>
            <a:ext cx="7886648" cy="437043"/>
          </a:xfrm>
          <a:prstGeom prst="rect">
            <a:avLst/>
          </a:prstGeom>
          <a:noFill/>
        </p:spPr>
        <p:txBody>
          <a:bodyPr wrap="square" rtlCol="0">
            <a:spAutoFit/>
          </a:bodyPr>
          <a:lstStyle/>
          <a:p>
            <a:pPr algn="r">
              <a:lnSpc>
                <a:spcPct val="80000"/>
              </a:lnSpc>
            </a:pPr>
            <a:r>
              <a:rPr lang="en-US" sz="2800" b="1" dirty="0" smtClean="0">
                <a:latin typeface="Arial"/>
                <a:cs typeface="Arial"/>
              </a:rPr>
              <a:t>Data types</a:t>
            </a:r>
            <a:endParaRPr lang="en-US" sz="2800" b="1" dirty="0">
              <a:latin typeface="Arial"/>
              <a:cs typeface="Arial"/>
            </a:endParaRPr>
          </a:p>
        </p:txBody>
      </p:sp>
      <p:sp>
        <p:nvSpPr>
          <p:cNvPr id="2" name="TextBox 1"/>
          <p:cNvSpPr txBox="1"/>
          <p:nvPr/>
        </p:nvSpPr>
        <p:spPr>
          <a:xfrm>
            <a:off x="837223" y="1387632"/>
            <a:ext cx="6172200" cy="6124754"/>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t>i</a:t>
            </a:r>
            <a:r>
              <a:rPr lang="en-US" sz="2800" dirty="0" err="1" smtClean="0"/>
              <a:t>nt</a:t>
            </a:r>
            <a:r>
              <a:rPr lang="en-US" sz="2800" dirty="0" smtClean="0"/>
              <a:t> </a:t>
            </a:r>
            <a:r>
              <a:rPr lang="mr-IN" sz="2800" dirty="0" smtClean="0"/>
              <a:t>–</a:t>
            </a:r>
            <a:r>
              <a:rPr lang="en-US" sz="2800" dirty="0" smtClean="0"/>
              <a:t> integer - </a:t>
            </a:r>
            <a:r>
              <a:rPr lang="en-US" sz="1400" dirty="0" err="1"/>
              <a:t>as.integer</a:t>
            </a:r>
            <a:r>
              <a:rPr lang="en-US" sz="1400" dirty="0"/>
              <a:t>(3.14) </a:t>
            </a:r>
            <a:r>
              <a:rPr lang="en-US" sz="1400" dirty="0" smtClean="0"/>
              <a:t> = 3</a:t>
            </a:r>
          </a:p>
          <a:p>
            <a:pPr marL="342900" indent="-342900">
              <a:buFont typeface="Arial" panose="020B0604020202020204" pitchFamily="34" charset="0"/>
              <a:buChar char="•"/>
            </a:pPr>
            <a:r>
              <a:rPr lang="en-US" sz="2800" dirty="0" err="1" smtClean="0"/>
              <a:t>dbl</a:t>
            </a:r>
            <a:r>
              <a:rPr lang="en-US" sz="2800" dirty="0" smtClean="0"/>
              <a:t> </a:t>
            </a:r>
            <a:r>
              <a:rPr lang="mr-IN" sz="2800" dirty="0" smtClean="0"/>
              <a:t>–</a:t>
            </a:r>
            <a:r>
              <a:rPr lang="en-US" sz="2800" dirty="0" smtClean="0"/>
              <a:t> double or real number - </a:t>
            </a:r>
            <a:r>
              <a:rPr lang="hr-HR" sz="1400" dirty="0"/>
              <a:t>1, 2.5, 4.5</a:t>
            </a:r>
            <a:endParaRPr lang="en-US" sz="1400" dirty="0" smtClean="0"/>
          </a:p>
          <a:p>
            <a:pPr marL="342900" indent="-342900">
              <a:buFont typeface="Arial" panose="020B0604020202020204" pitchFamily="34" charset="0"/>
              <a:buChar char="•"/>
            </a:pPr>
            <a:r>
              <a:rPr lang="en-US" sz="2800" dirty="0" err="1" smtClean="0"/>
              <a:t>chr</a:t>
            </a:r>
            <a:r>
              <a:rPr lang="en-US" sz="2800" dirty="0" smtClean="0"/>
              <a:t> </a:t>
            </a:r>
            <a:r>
              <a:rPr lang="mr-IN" sz="2800" dirty="0" smtClean="0"/>
              <a:t>–</a:t>
            </a:r>
            <a:r>
              <a:rPr lang="en-US" sz="2800" dirty="0" smtClean="0"/>
              <a:t> character vector/ string - </a:t>
            </a:r>
            <a:r>
              <a:rPr lang="en-US" sz="1400" dirty="0" smtClean="0"/>
              <a:t>character</a:t>
            </a:r>
          </a:p>
          <a:p>
            <a:pPr marL="342900" indent="-342900">
              <a:buFont typeface="Arial" panose="020B0604020202020204" pitchFamily="34" charset="0"/>
              <a:buChar char="•"/>
            </a:pPr>
            <a:r>
              <a:rPr lang="en-US" sz="2800" dirty="0" err="1" smtClean="0"/>
              <a:t>dttm</a:t>
            </a:r>
            <a:r>
              <a:rPr lang="en-US" sz="2800" dirty="0" smtClean="0"/>
              <a:t> </a:t>
            </a:r>
            <a:r>
              <a:rPr lang="mr-IN" sz="2800" dirty="0" smtClean="0"/>
              <a:t>–</a:t>
            </a:r>
            <a:r>
              <a:rPr lang="en-US" sz="2800" dirty="0" smtClean="0"/>
              <a:t> date-time </a:t>
            </a:r>
            <a:r>
              <a:rPr lang="mr-IN" sz="2800" dirty="0" smtClean="0"/>
              <a:t>–</a:t>
            </a:r>
            <a:r>
              <a:rPr lang="en-US" sz="2800" dirty="0" smtClean="0"/>
              <a:t> </a:t>
            </a:r>
            <a:r>
              <a:rPr lang="en-US" dirty="0" smtClean="0"/>
              <a:t>2017-01-01</a:t>
            </a:r>
          </a:p>
          <a:p>
            <a:pPr marL="342900" indent="-342900">
              <a:buFont typeface="Arial" panose="020B0604020202020204" pitchFamily="34" charset="0"/>
              <a:buChar char="•"/>
            </a:pPr>
            <a:r>
              <a:rPr lang="en-US" sz="2800" dirty="0" err="1" smtClean="0"/>
              <a:t>lgl</a:t>
            </a:r>
            <a:r>
              <a:rPr lang="en-US" sz="2800" dirty="0" smtClean="0"/>
              <a:t> </a:t>
            </a:r>
            <a:r>
              <a:rPr lang="mr-IN" sz="2800" dirty="0" smtClean="0"/>
              <a:t>–</a:t>
            </a:r>
            <a:r>
              <a:rPr lang="en-US" sz="2800" dirty="0" smtClean="0"/>
              <a:t> logical </a:t>
            </a:r>
            <a:r>
              <a:rPr lang="mr-IN" sz="2800" dirty="0" smtClean="0"/>
              <a:t>–</a:t>
            </a:r>
            <a:r>
              <a:rPr lang="en-US" sz="2800" dirty="0" smtClean="0"/>
              <a:t> TRUE or FALSE</a:t>
            </a:r>
          </a:p>
          <a:p>
            <a:pPr marL="342900" indent="-342900">
              <a:buFont typeface="Arial" panose="020B0604020202020204" pitchFamily="34" charset="0"/>
              <a:buChar char="•"/>
            </a:pPr>
            <a:r>
              <a:rPr lang="en-US" sz="2800" dirty="0" err="1" smtClean="0"/>
              <a:t>fctr</a:t>
            </a:r>
            <a:r>
              <a:rPr lang="en-US" sz="2800" dirty="0" smtClean="0"/>
              <a:t> </a:t>
            </a:r>
            <a:r>
              <a:rPr lang="mr-IN" sz="2800" dirty="0" smtClean="0"/>
              <a:t>–</a:t>
            </a:r>
            <a:r>
              <a:rPr lang="en-US" sz="2800" dirty="0" smtClean="0"/>
              <a:t> factors R uses to represent categorical variables with fixed possible values</a:t>
            </a:r>
          </a:p>
          <a:p>
            <a:pPr marL="342900" indent="-342900">
              <a:buFont typeface="Arial" panose="020B0604020202020204" pitchFamily="34" charset="0"/>
              <a:buChar char="•"/>
            </a:pPr>
            <a:r>
              <a:rPr lang="en-US" sz="2800" dirty="0" smtClean="0"/>
              <a:t>date </a:t>
            </a:r>
            <a:r>
              <a:rPr lang="mr-IN" sz="2800" dirty="0" smtClean="0"/>
              <a:t>–</a:t>
            </a:r>
            <a:r>
              <a:rPr lang="en-US" sz="2800" dirty="0" smtClean="0"/>
              <a:t> dates - </a:t>
            </a:r>
            <a:r>
              <a:rPr lang="mr-IN" sz="1200" dirty="0" err="1"/>
              <a:t>as.Date</a:t>
            </a:r>
            <a:r>
              <a:rPr lang="mr-IN" sz="1200" dirty="0"/>
              <a:t>(</a:t>
            </a:r>
            <a:r>
              <a:rPr lang="mr-IN" sz="1200" dirty="0" err="1"/>
              <a:t>as.POSIXct</a:t>
            </a:r>
            <a:r>
              <a:rPr lang="mr-IN" sz="1200" dirty="0"/>
              <a:t>("2013-01-01 07:00", 'GMT</a:t>
            </a:r>
            <a:r>
              <a:rPr lang="mr-IN" sz="1200" dirty="0" smtClean="0"/>
              <a:t>')</a:t>
            </a:r>
            <a:r>
              <a:rPr lang="en-US" sz="1200" dirty="0" smtClean="0"/>
              <a:t> 						       </a:t>
            </a:r>
            <a:r>
              <a:rPr lang="mr-IN" sz="2000" dirty="0" smtClean="0"/>
              <a:t>[</a:t>
            </a:r>
            <a:r>
              <a:rPr lang="mr-IN" sz="2000" dirty="0"/>
              <a:t>1] "2013-01-01" </a:t>
            </a:r>
            <a:r>
              <a:rPr lang="mr-IN" sz="2800" dirty="0"/>
              <a:t/>
            </a:r>
            <a:br>
              <a:rPr lang="mr-IN" sz="2800" dirty="0"/>
            </a:b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smtClean="0"/>
          </a:p>
        </p:txBody>
      </p:sp>
    </p:spTree>
    <p:extLst>
      <p:ext uri="{BB962C8B-B14F-4D97-AF65-F5344CB8AC3E}">
        <p14:creationId xmlns:p14="http://schemas.microsoft.com/office/powerpoint/2010/main" val="6363193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67418"/>
          </a:xfrm>
          <a:prstGeom prst="rect">
            <a:avLst/>
          </a:prstGeom>
        </p:spPr>
      </p:pic>
    </p:spTree>
    <p:extLst>
      <p:ext uri="{BB962C8B-B14F-4D97-AF65-F5344CB8AC3E}">
        <p14:creationId xmlns:p14="http://schemas.microsoft.com/office/powerpoint/2010/main" val="10214171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7660"/>
            <a:ext cx="8219209" cy="6863417"/>
          </a:xfrm>
          <a:prstGeom prst="rect">
            <a:avLst/>
          </a:prstGeom>
        </p:spPr>
        <p:txBody>
          <a:bodyPr wrap="square">
            <a:spAutoFit/>
          </a:bodyPr>
          <a:lstStyle/>
          <a:p>
            <a:r>
              <a:rPr lang="en-US" sz="1600" dirty="0" smtClean="0">
                <a:latin typeface="Helvetica" charset="0"/>
              </a:rPr>
              <a:t>Exercise 1</a:t>
            </a:r>
          </a:p>
          <a:p>
            <a:r>
              <a:rPr lang="en-US" sz="1600" dirty="0" smtClean="0">
                <a:latin typeface="Helvetica" charset="0"/>
              </a:rPr>
              <a:t>Use R Studio to answer the following questions</a:t>
            </a:r>
            <a:endParaRPr lang="en-US" sz="1600" dirty="0">
              <a:latin typeface="Helvetica" charset="0"/>
            </a:endParaRPr>
          </a:p>
          <a:p>
            <a:endParaRPr lang="en-US" sz="1600" dirty="0">
              <a:latin typeface="Helvetica" charset="0"/>
            </a:endParaRPr>
          </a:p>
          <a:p>
            <a:r>
              <a:rPr lang="en-US" sz="1400" dirty="0">
                <a:latin typeface="Helvetica" charset="0"/>
              </a:rPr>
              <a:t>a. Which of the following is a logical operator?</a:t>
            </a:r>
          </a:p>
          <a:p>
            <a:r>
              <a:rPr lang="en-US" sz="1400" dirty="0">
                <a:latin typeface="Helvetica" charset="0"/>
              </a:rPr>
              <a:t>/ | - ^</a:t>
            </a:r>
          </a:p>
          <a:p>
            <a:r>
              <a:rPr lang="en-US" sz="1400" dirty="0">
                <a:latin typeface="Helvetica" charset="0"/>
              </a:rPr>
              <a:t>b. What value does R return in the statement below?</a:t>
            </a:r>
          </a:p>
          <a:p>
            <a:r>
              <a:rPr lang="en-US" sz="1400" dirty="0">
                <a:latin typeface="Helvetica" charset="0"/>
              </a:rPr>
              <a:t>3 &gt;= 4</a:t>
            </a:r>
          </a:p>
          <a:p>
            <a:r>
              <a:rPr lang="en-US" sz="1400" dirty="0">
                <a:latin typeface="Helvetica" charset="0"/>
              </a:rPr>
              <a:t>c. What is the result of this calculation?</a:t>
            </a:r>
          </a:p>
          <a:p>
            <a:r>
              <a:rPr lang="en-US" sz="1400" dirty="0">
                <a:latin typeface="Helvetica" charset="0"/>
              </a:rPr>
              <a:t>(45 + 3) * 43 + 3^2</a:t>
            </a:r>
          </a:p>
          <a:p>
            <a:r>
              <a:rPr lang="en-US" sz="1400" dirty="0">
                <a:latin typeface="Helvetica" charset="0"/>
              </a:rPr>
              <a:t>d. How would R evaluate the following?</a:t>
            </a:r>
          </a:p>
          <a:p>
            <a:r>
              <a:rPr lang="en-US" sz="1400" dirty="0" err="1">
                <a:latin typeface="Helvetica" charset="0"/>
              </a:rPr>
              <a:t>carspeed</a:t>
            </a:r>
            <a:r>
              <a:rPr lang="en-US" sz="1400" dirty="0">
                <a:latin typeface="Helvetica" charset="0"/>
              </a:rPr>
              <a:t> </a:t>
            </a:r>
            <a:r>
              <a:rPr lang="en-US" sz="1400" dirty="0" smtClean="0">
                <a:latin typeface="Helvetica" charset="0"/>
              </a:rPr>
              <a:t>&lt;- </a:t>
            </a:r>
            <a:r>
              <a:rPr lang="en-US" sz="1400" dirty="0">
                <a:latin typeface="Helvetica" charset="0"/>
              </a:rPr>
              <a:t>70</a:t>
            </a:r>
          </a:p>
          <a:p>
            <a:r>
              <a:rPr lang="en-US" sz="1400" dirty="0" err="1">
                <a:latin typeface="Helvetica" charset="0"/>
              </a:rPr>
              <a:t>speedlimit</a:t>
            </a:r>
            <a:r>
              <a:rPr lang="en-US" sz="1400" dirty="0">
                <a:latin typeface="Helvetica" charset="0"/>
              </a:rPr>
              <a:t> </a:t>
            </a:r>
            <a:r>
              <a:rPr lang="en-US" sz="1400" dirty="0" smtClean="0">
                <a:latin typeface="Helvetica" charset="0"/>
              </a:rPr>
              <a:t>&lt;- </a:t>
            </a:r>
            <a:r>
              <a:rPr lang="en-US" sz="1400" dirty="0">
                <a:latin typeface="Helvetica" charset="0"/>
              </a:rPr>
              <a:t>65</a:t>
            </a:r>
          </a:p>
          <a:p>
            <a:r>
              <a:rPr lang="en-US" sz="1400" dirty="0" err="1">
                <a:latin typeface="Helvetica" charset="0"/>
              </a:rPr>
              <a:t>carspeed</a:t>
            </a:r>
            <a:r>
              <a:rPr lang="en-US" sz="1400" dirty="0">
                <a:latin typeface="Helvetica" charset="0"/>
              </a:rPr>
              <a:t> &gt; </a:t>
            </a:r>
            <a:r>
              <a:rPr lang="en-US" sz="1400" dirty="0" err="1" smtClean="0">
                <a:latin typeface="Helvetica" charset="0"/>
              </a:rPr>
              <a:t>speedlimit</a:t>
            </a:r>
            <a:endParaRPr lang="en-US" sz="1400" dirty="0" smtClean="0">
              <a:latin typeface="Helvetica" charset="0"/>
            </a:endParaRPr>
          </a:p>
          <a:p>
            <a:endParaRPr lang="en-US" sz="1400" dirty="0">
              <a:latin typeface="Helvetica" charset="0"/>
            </a:endParaRPr>
          </a:p>
          <a:p>
            <a:r>
              <a:rPr lang="en-US" sz="1400" dirty="0">
                <a:latin typeface="Helvetica" charset="0"/>
              </a:rPr>
              <a:t>e. How would R evaluate the following?</a:t>
            </a:r>
          </a:p>
          <a:p>
            <a:r>
              <a:rPr lang="en-US" sz="1400" dirty="0">
                <a:latin typeface="Helvetica" charset="0"/>
              </a:rPr>
              <a:t>(2+2 == 4) | (2+2 == 5)</a:t>
            </a:r>
          </a:p>
          <a:p>
            <a:r>
              <a:rPr lang="en-US" sz="1400" dirty="0">
                <a:latin typeface="Helvetica" charset="0"/>
              </a:rPr>
              <a:t>f. How would R evaluate the following?</a:t>
            </a:r>
          </a:p>
          <a:p>
            <a:r>
              <a:rPr lang="en-US" sz="1400" dirty="0">
                <a:latin typeface="Helvetica" charset="0"/>
              </a:rPr>
              <a:t>!FALSE</a:t>
            </a:r>
          </a:p>
          <a:p>
            <a:r>
              <a:rPr lang="en-US" sz="1400" dirty="0">
                <a:latin typeface="Helvetica" charset="0"/>
              </a:rPr>
              <a:t>g. What is the result of this function?</a:t>
            </a:r>
          </a:p>
          <a:p>
            <a:r>
              <a:rPr lang="en-US" sz="1400" dirty="0">
                <a:latin typeface="Helvetica" charset="0"/>
              </a:rPr>
              <a:t>round(33.2321435452, 2)</a:t>
            </a:r>
          </a:p>
          <a:p>
            <a:r>
              <a:rPr lang="en-US" sz="1400" dirty="0">
                <a:latin typeface="Helvetica" charset="0"/>
              </a:rPr>
              <a:t>h. What is the result of this function?</a:t>
            </a:r>
          </a:p>
          <a:p>
            <a:r>
              <a:rPr lang="en-US" sz="1400" dirty="0" err="1">
                <a:latin typeface="Helvetica" charset="0"/>
              </a:rPr>
              <a:t>sqrt</a:t>
            </a:r>
            <a:r>
              <a:rPr lang="en-US" sz="1400" dirty="0">
                <a:latin typeface="Helvetica" charset="0"/>
              </a:rPr>
              <a:t> (64)</a:t>
            </a:r>
          </a:p>
          <a:p>
            <a:r>
              <a:rPr lang="en-US" sz="1400" dirty="0" err="1">
                <a:latin typeface="Helvetica" charset="0"/>
              </a:rPr>
              <a:t>i</a:t>
            </a:r>
            <a:r>
              <a:rPr lang="en-US" sz="1400" dirty="0">
                <a:latin typeface="Helvetica" charset="0"/>
              </a:rPr>
              <a:t>. What is the result of this statement?</a:t>
            </a:r>
          </a:p>
          <a:p>
            <a:r>
              <a:rPr lang="en-US" sz="1400" dirty="0" err="1">
                <a:latin typeface="Helvetica" charset="0"/>
              </a:rPr>
              <a:t>sqrt</a:t>
            </a:r>
            <a:r>
              <a:rPr lang="en-US" sz="1400" dirty="0">
                <a:latin typeface="Helvetica" charset="0"/>
              </a:rPr>
              <a:t>(64) == 64 ^.5</a:t>
            </a:r>
          </a:p>
          <a:p>
            <a:r>
              <a:rPr lang="en-US" sz="1400" dirty="0">
                <a:latin typeface="Helvetica" charset="0"/>
              </a:rPr>
              <a:t>j. What is the result of this statement?</a:t>
            </a:r>
          </a:p>
          <a:p>
            <a:r>
              <a:rPr lang="en-US" sz="1400" dirty="0">
                <a:latin typeface="Helvetica" charset="0"/>
              </a:rPr>
              <a:t>15</a:t>
            </a:r>
          </a:p>
          <a:p>
            <a:r>
              <a:rPr lang="en-US" sz="1400" dirty="0">
                <a:latin typeface="Helvetica" charset="0"/>
              </a:rPr>
              <a:t>abs(-32)</a:t>
            </a:r>
          </a:p>
          <a:p>
            <a:r>
              <a:rPr lang="en-US" sz="1400" dirty="0">
                <a:latin typeface="Helvetica" charset="0"/>
              </a:rPr>
              <a:t>k. Which of the following is an arithmetic operator?</a:t>
            </a:r>
          </a:p>
          <a:p>
            <a:r>
              <a:rPr lang="en-US" sz="1400" dirty="0">
                <a:latin typeface="Helvetica" charset="0"/>
              </a:rPr>
              <a:t>*, |, &amp;, !</a:t>
            </a:r>
          </a:p>
          <a:p>
            <a:r>
              <a:rPr lang="en-US" sz="1400" dirty="0">
                <a:latin typeface="Helvetica" charset="0"/>
              </a:rPr>
              <a:t>l. What is wrong with this code?</a:t>
            </a:r>
          </a:p>
          <a:p>
            <a:r>
              <a:rPr lang="en-US" sz="1400" dirty="0">
                <a:latin typeface="Helvetica" charset="0"/>
              </a:rPr>
              <a:t>2 + 3 *4 + </a:t>
            </a:r>
            <a:r>
              <a:rPr lang="en-US" sz="1400" dirty="0" err="1">
                <a:latin typeface="Helvetica" charset="0"/>
              </a:rPr>
              <a:t>sqrt</a:t>
            </a:r>
            <a:r>
              <a:rPr lang="en-US" sz="1400" dirty="0">
                <a:latin typeface="Helvetica" charset="0"/>
              </a:rPr>
              <a:t>[100]</a:t>
            </a:r>
            <a:endParaRPr lang="en-US" sz="1400" dirty="0">
              <a:effectLst/>
              <a:latin typeface="Helvetica" charset="0"/>
            </a:endParaRPr>
          </a:p>
        </p:txBody>
      </p:sp>
    </p:spTree>
    <p:extLst>
      <p:ext uri="{BB962C8B-B14F-4D97-AF65-F5344CB8AC3E}">
        <p14:creationId xmlns:p14="http://schemas.microsoft.com/office/powerpoint/2010/main" val="1076560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257" y="197212"/>
            <a:ext cx="7886648" cy="387798"/>
          </a:xfrm>
          <a:prstGeom prst="rect">
            <a:avLst/>
          </a:prstGeom>
          <a:noFill/>
        </p:spPr>
        <p:txBody>
          <a:bodyPr wrap="square" rtlCol="0">
            <a:spAutoFit/>
          </a:bodyPr>
          <a:lstStyle/>
          <a:p>
            <a:pPr>
              <a:lnSpc>
                <a:spcPct val="80000"/>
              </a:lnSpc>
            </a:pPr>
            <a:r>
              <a:rPr lang="en-US" sz="2400" b="1" dirty="0" smtClean="0">
                <a:latin typeface="Arial"/>
                <a:cs typeface="Arial"/>
              </a:rPr>
              <a:t>Import  </a:t>
            </a:r>
            <a:endParaRPr lang="en-US" sz="2400" b="1" dirty="0">
              <a:latin typeface="Arial"/>
              <a:cs typeface="Aria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838200"/>
            <a:ext cx="6324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1798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77" y="897257"/>
            <a:ext cx="1702713" cy="107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11653" y="1040164"/>
            <a:ext cx="5914986" cy="553998"/>
          </a:xfrm>
          <a:prstGeom prst="rect">
            <a:avLst/>
          </a:prstGeom>
          <a:noFill/>
        </p:spPr>
        <p:txBody>
          <a:bodyPr wrap="square" rtlCol="0">
            <a:spAutoFit/>
          </a:bodyPr>
          <a:lstStyle/>
          <a:p>
            <a:pPr algn="r">
              <a:lnSpc>
                <a:spcPct val="80000"/>
              </a:lnSpc>
            </a:pPr>
            <a:r>
              <a:rPr lang="en-US" sz="3750" b="1" dirty="0" smtClean="0">
                <a:latin typeface="Arial"/>
                <a:cs typeface="Arial"/>
              </a:rPr>
              <a:t>Section 1</a:t>
            </a:r>
            <a:r>
              <a:rPr lang="mr-IN" sz="3750" b="1" dirty="0" smtClean="0">
                <a:latin typeface="Arial"/>
                <a:cs typeface="Arial"/>
              </a:rPr>
              <a:t>&lt;</a:t>
            </a:r>
            <a:endParaRPr lang="en-US" sz="3750" b="1" dirty="0">
              <a:latin typeface="Arial"/>
              <a:cs typeface="Arial"/>
            </a:endParaRPr>
          </a:p>
        </p:txBody>
      </p:sp>
      <p:sp>
        <p:nvSpPr>
          <p:cNvPr id="8" name="TextBox 7"/>
          <p:cNvSpPr txBox="1"/>
          <p:nvPr/>
        </p:nvSpPr>
        <p:spPr>
          <a:xfrm>
            <a:off x="1975104" y="2128802"/>
            <a:ext cx="5584232" cy="4401205"/>
          </a:xfrm>
          <a:prstGeom prst="rect">
            <a:avLst/>
          </a:prstGeom>
          <a:noFill/>
        </p:spPr>
        <p:txBody>
          <a:bodyPr wrap="square" rtlCol="0">
            <a:spAutoFit/>
          </a:bodyPr>
          <a:lstStyle/>
          <a:p>
            <a:pPr marL="214313" indent="-214313">
              <a:buFont typeface="Arial" panose="020B0604020202020204" pitchFamily="34" charset="0"/>
              <a:buChar char="•"/>
            </a:pPr>
            <a:r>
              <a:rPr lang="en-US" altLang="en-US" sz="2000" b="1" dirty="0" smtClean="0"/>
              <a:t>Course </a:t>
            </a:r>
            <a:r>
              <a:rPr lang="en-US" altLang="en-US" sz="2000" b="1" dirty="0"/>
              <a:t>Layout:</a:t>
            </a:r>
          </a:p>
          <a:p>
            <a:pPr marL="214313" indent="-214313">
              <a:buFont typeface="Arial" panose="020B0604020202020204" pitchFamily="34" charset="0"/>
              <a:buChar char="•"/>
            </a:pPr>
            <a:endParaRPr lang="en-US" altLang="en-US" sz="2000" b="1" dirty="0"/>
          </a:p>
          <a:p>
            <a:pPr marL="557213" lvl="1" indent="-214313">
              <a:buFont typeface="Arial" panose="020B0604020202020204" pitchFamily="34" charset="0"/>
              <a:buChar char="•"/>
            </a:pPr>
            <a:r>
              <a:rPr lang="en-US" sz="2000" b="1" dirty="0">
                <a:solidFill>
                  <a:srgbClr val="FF0000"/>
                </a:solidFill>
              </a:rPr>
              <a:t>Section 1 </a:t>
            </a:r>
            <a:r>
              <a:rPr lang="mr-IN" sz="2000" b="1" dirty="0" smtClean="0">
                <a:solidFill>
                  <a:srgbClr val="FF0000"/>
                </a:solidFill>
              </a:rPr>
              <a:t>–</a:t>
            </a:r>
            <a:r>
              <a:rPr lang="en-US" sz="2000" b="1" dirty="0" smtClean="0">
                <a:solidFill>
                  <a:srgbClr val="FF0000"/>
                </a:solidFill>
              </a:rPr>
              <a:t>R intro</a:t>
            </a:r>
            <a:endParaRPr lang="en-US" sz="2000" b="1" dirty="0">
              <a:solidFill>
                <a:srgbClr val="FF0000"/>
              </a:solidFill>
            </a:endParaRPr>
          </a:p>
          <a:p>
            <a:pPr marL="900113" lvl="2" indent="-214313">
              <a:buFont typeface="Arial" panose="020B0604020202020204" pitchFamily="34" charset="0"/>
              <a:buChar char="•"/>
            </a:pPr>
            <a:r>
              <a:rPr lang="en-US" sz="2000" b="1" dirty="0" smtClean="0"/>
              <a:t>Class overview</a:t>
            </a:r>
          </a:p>
          <a:p>
            <a:pPr marL="900113" lvl="2" indent="-214313">
              <a:buFont typeface="Arial" panose="020B0604020202020204" pitchFamily="34" charset="0"/>
              <a:buChar char="•"/>
            </a:pPr>
            <a:r>
              <a:rPr lang="en-US" sz="2000" b="1" dirty="0" smtClean="0"/>
              <a:t>Installing </a:t>
            </a:r>
            <a:r>
              <a:rPr lang="en-US" sz="2000" b="1" dirty="0"/>
              <a:t>R</a:t>
            </a:r>
          </a:p>
          <a:p>
            <a:pPr marL="900113" lvl="2" indent="-214313">
              <a:buFont typeface="Arial" panose="020B0604020202020204" pitchFamily="34" charset="0"/>
              <a:buChar char="•"/>
            </a:pPr>
            <a:r>
              <a:rPr lang="en-US" sz="2000" b="1" dirty="0"/>
              <a:t>The IDE</a:t>
            </a:r>
          </a:p>
          <a:p>
            <a:pPr marL="900113" lvl="2" indent="-214313">
              <a:buFont typeface="Arial" panose="020B0604020202020204" pitchFamily="34" charset="0"/>
              <a:buChar char="•"/>
            </a:pPr>
            <a:r>
              <a:rPr lang="en-US" sz="2000" b="1" dirty="0"/>
              <a:t>Researching and best practices</a:t>
            </a:r>
          </a:p>
          <a:p>
            <a:pPr marL="900113" lvl="2" indent="-214313">
              <a:buFont typeface="Arial" panose="020B0604020202020204" pitchFamily="34" charset="0"/>
              <a:buChar char="•"/>
            </a:pPr>
            <a:r>
              <a:rPr lang="en-US" sz="2000" b="1" dirty="0"/>
              <a:t>R help</a:t>
            </a:r>
          </a:p>
          <a:p>
            <a:pPr marL="900113" lvl="2" indent="-214313">
              <a:buFont typeface="Arial" panose="020B0604020202020204" pitchFamily="34" charset="0"/>
              <a:buChar char="•"/>
            </a:pPr>
            <a:r>
              <a:rPr lang="en-US" sz="2000" b="1" dirty="0"/>
              <a:t>R Packages </a:t>
            </a:r>
            <a:endParaRPr lang="en-US" sz="2000" b="1" dirty="0" smtClean="0"/>
          </a:p>
          <a:p>
            <a:pPr marL="900113" lvl="2" indent="-214313">
              <a:buFont typeface="Arial" panose="020B0604020202020204" pitchFamily="34" charset="0"/>
              <a:buChar char="•"/>
            </a:pPr>
            <a:r>
              <a:rPr lang="en-US" sz="2000" b="1" dirty="0" smtClean="0"/>
              <a:t>Review Exercise 1</a:t>
            </a:r>
            <a:endParaRPr lang="en-US" sz="2000" b="1" dirty="0"/>
          </a:p>
          <a:p>
            <a:pPr marL="900113" lvl="2" indent="-214313">
              <a:buFont typeface="Arial" panose="020B0604020202020204" pitchFamily="34" charset="0"/>
              <a:buChar char="•"/>
            </a:pPr>
            <a:r>
              <a:rPr lang="en-US" sz="2000" b="1" dirty="0"/>
              <a:t>Hands on exercise</a:t>
            </a:r>
          </a:p>
          <a:p>
            <a:pPr marL="1243013" lvl="3" indent="-214313">
              <a:buFont typeface="Arial" panose="020B0604020202020204" pitchFamily="34" charset="0"/>
              <a:buChar char="•"/>
            </a:pPr>
            <a:endParaRPr lang="en-US" sz="2000" b="1" dirty="0"/>
          </a:p>
          <a:p>
            <a:pPr marL="1243013" lvl="3" indent="-214313">
              <a:buFont typeface="Arial" panose="020B0604020202020204" pitchFamily="34" charset="0"/>
              <a:buChar char="•"/>
            </a:pPr>
            <a:endParaRPr lang="en-US" sz="2000" b="1" dirty="0"/>
          </a:p>
          <a:p>
            <a:pPr marL="1243013" lvl="3" indent="-214313">
              <a:buFont typeface="Arial" panose="020B0604020202020204" pitchFamily="34" charset="0"/>
              <a:buChar char="•"/>
            </a:pPr>
            <a:endParaRPr lang="en-US" sz="2000" b="1" dirty="0"/>
          </a:p>
        </p:txBody>
      </p:sp>
      <p:sp>
        <p:nvSpPr>
          <p:cNvPr id="4" name="Rectangle 3"/>
          <p:cNvSpPr/>
          <p:nvPr/>
        </p:nvSpPr>
        <p:spPr>
          <a:xfrm rot="5400000">
            <a:off x="6144950" y="3126094"/>
            <a:ext cx="3429000" cy="334835"/>
          </a:xfrm>
          <a:prstGeom prst="rect">
            <a:avLst/>
          </a:prstGeom>
        </p:spPr>
        <p:txBody>
          <a:bodyPr>
            <a:spAutoFit/>
          </a:bodyPr>
          <a:lstStyle/>
          <a:p>
            <a:r>
              <a:rPr lang="en-US" sz="788"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76" y="897256"/>
            <a:ext cx="17027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123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380" y="650504"/>
            <a:ext cx="7886648" cy="387798"/>
          </a:xfrm>
          <a:prstGeom prst="rect">
            <a:avLst/>
          </a:prstGeom>
          <a:noFill/>
        </p:spPr>
        <p:txBody>
          <a:bodyPr wrap="square" rtlCol="0">
            <a:spAutoFit/>
          </a:bodyPr>
          <a:lstStyle/>
          <a:p>
            <a:pPr>
              <a:lnSpc>
                <a:spcPct val="80000"/>
              </a:lnSpc>
            </a:pPr>
            <a:r>
              <a:rPr lang="en-US" sz="2400" b="1" dirty="0" smtClean="0">
                <a:latin typeface="Arial"/>
                <a:cs typeface="Arial"/>
              </a:rPr>
              <a:t>Hands on challenge 2 </a:t>
            </a:r>
            <a:endParaRPr lang="en-US" sz="2400" b="1" dirty="0">
              <a:latin typeface="Arial"/>
              <a:cs typeface="Arial"/>
            </a:endParaRPr>
          </a:p>
        </p:txBody>
      </p:sp>
      <p:sp>
        <p:nvSpPr>
          <p:cNvPr id="6" name="TextBox 5"/>
          <p:cNvSpPr txBox="1"/>
          <p:nvPr/>
        </p:nvSpPr>
        <p:spPr>
          <a:xfrm>
            <a:off x="511422" y="1201099"/>
            <a:ext cx="7531483" cy="6740307"/>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Using the </a:t>
            </a:r>
            <a:r>
              <a:rPr lang="en-US" altLang="en-US" sz="2400" b="1" dirty="0" err="1" smtClean="0"/>
              <a:t>UN_gdp_data.csv</a:t>
            </a:r>
            <a:r>
              <a:rPr lang="en-US" altLang="en-US" sz="2400" b="1" dirty="0" smtClean="0"/>
              <a:t> </a:t>
            </a:r>
          </a:p>
          <a:p>
            <a:pPr marL="285750" indent="-285750">
              <a:buFont typeface="Arial" panose="020B0604020202020204" pitchFamily="34" charset="0"/>
              <a:buChar char="•"/>
            </a:pPr>
            <a:endParaRPr lang="en-US" altLang="en-US" sz="2400" b="1" dirty="0" smtClean="0"/>
          </a:p>
          <a:p>
            <a:pPr marL="342900" indent="-342900">
              <a:buFont typeface="+mj-lt"/>
              <a:buAutoNum type="arabicPeriod"/>
            </a:pPr>
            <a:r>
              <a:rPr lang="en-US" altLang="en-US" sz="2400" b="1" dirty="0"/>
              <a:t>Import  that data frame to R </a:t>
            </a:r>
            <a:endParaRPr lang="en-US" altLang="en-US" sz="2400" b="1" dirty="0" smtClean="0"/>
          </a:p>
          <a:p>
            <a:pPr marL="342900" indent="-342900">
              <a:buFont typeface="+mj-lt"/>
              <a:buAutoNum type="arabicPeriod"/>
            </a:pPr>
            <a:r>
              <a:rPr lang="en-US" altLang="en-US" sz="2400" b="1" dirty="0" smtClean="0"/>
              <a:t>Write your new data frame to csv</a:t>
            </a:r>
          </a:p>
          <a:p>
            <a:pPr marL="342900" indent="-342900">
              <a:buFont typeface="+mj-lt"/>
              <a:buAutoNum type="arabicPeriod"/>
            </a:pPr>
            <a:r>
              <a:rPr lang="en-US" altLang="en-US" sz="2400" b="1" dirty="0" smtClean="0"/>
              <a:t>View the data frame in R </a:t>
            </a:r>
          </a:p>
          <a:p>
            <a:pPr marL="342900" indent="-342900">
              <a:buFont typeface="+mj-lt"/>
              <a:buAutoNum type="arabicPeriod"/>
            </a:pPr>
            <a:r>
              <a:rPr lang="en-US" altLang="en-US" sz="2400" b="1" dirty="0" smtClean="0"/>
              <a:t>What are the dimensions of the </a:t>
            </a:r>
            <a:r>
              <a:rPr lang="en-US" altLang="en-US" sz="2400" b="1" dirty="0" err="1" smtClean="0"/>
              <a:t>dataframe</a:t>
            </a:r>
            <a:r>
              <a:rPr lang="en-US" altLang="en-US" sz="2400" b="1" dirty="0" smtClean="0"/>
              <a:t>?</a:t>
            </a:r>
          </a:p>
          <a:p>
            <a:pPr marL="342900" indent="-342900">
              <a:buFont typeface="+mj-lt"/>
              <a:buAutoNum type="arabicPeriod"/>
            </a:pPr>
            <a:r>
              <a:rPr lang="en-US" altLang="en-US" sz="2400" b="1" dirty="0" smtClean="0"/>
              <a:t>How many columns are there in the </a:t>
            </a:r>
            <a:r>
              <a:rPr lang="en-US" altLang="en-US" sz="2400" b="1" dirty="0" err="1" smtClean="0"/>
              <a:t>dataframe</a:t>
            </a:r>
            <a:r>
              <a:rPr lang="en-US" altLang="en-US" sz="2400" b="1" dirty="0" smtClean="0"/>
              <a:t>?</a:t>
            </a:r>
          </a:p>
          <a:p>
            <a:pPr marL="342900" indent="-342900">
              <a:buFont typeface="+mj-lt"/>
              <a:buAutoNum type="arabicPeriod"/>
            </a:pPr>
            <a:r>
              <a:rPr lang="en-US" altLang="en-US" sz="2400" b="1" dirty="0" smtClean="0"/>
              <a:t>What class type is continent?</a:t>
            </a:r>
          </a:p>
          <a:p>
            <a:pPr marL="342900" indent="-342900">
              <a:buFont typeface="+mj-lt"/>
              <a:buAutoNum type="arabicPeriod"/>
            </a:pPr>
            <a:r>
              <a:rPr lang="en-US" altLang="en-US" sz="2400" b="1" dirty="0" smtClean="0"/>
              <a:t>What is the result of the 1</a:t>
            </a:r>
            <a:r>
              <a:rPr lang="en-US" altLang="en-US" sz="2400" b="1" baseline="30000" dirty="0" smtClean="0"/>
              <a:t>st</a:t>
            </a:r>
            <a:r>
              <a:rPr lang="en-US" altLang="en-US" sz="2400" b="1" dirty="0" smtClean="0"/>
              <a:t> column and 2</a:t>
            </a:r>
            <a:r>
              <a:rPr lang="en-US" altLang="en-US" sz="2400" b="1" baseline="30000" dirty="0" smtClean="0"/>
              <a:t>nd</a:t>
            </a:r>
            <a:r>
              <a:rPr lang="en-US" altLang="en-US" sz="2400" b="1" dirty="0" smtClean="0"/>
              <a:t> row? </a:t>
            </a:r>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endParaRPr lang="en-US" altLang="en-US" sz="2400" b="1" dirty="0" smtClean="0"/>
          </a:p>
          <a:p>
            <a:pPr marL="342900" indent="-342900">
              <a:buFont typeface="Arial" pitchFamily="34" charset="0"/>
              <a:buChar char="•"/>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p:txBody>
      </p:sp>
    </p:spTree>
    <p:extLst>
      <p:ext uri="{BB962C8B-B14F-4D97-AF65-F5344CB8AC3E}">
        <p14:creationId xmlns:p14="http://schemas.microsoft.com/office/powerpoint/2010/main" val="1102224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59" y="1530194"/>
            <a:ext cx="1277035" cy="8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76740" y="1401845"/>
            <a:ext cx="4436240" cy="438646"/>
          </a:xfrm>
          <a:prstGeom prst="rect">
            <a:avLst/>
          </a:prstGeom>
          <a:noFill/>
        </p:spPr>
        <p:txBody>
          <a:bodyPr wrap="square" rtlCol="0">
            <a:spAutoFit/>
          </a:bodyPr>
          <a:lstStyle/>
          <a:p>
            <a:pPr algn="r">
              <a:lnSpc>
                <a:spcPct val="80000"/>
              </a:lnSpc>
            </a:pPr>
            <a:r>
              <a:rPr lang="en-US" sz="2813" b="1" dirty="0">
                <a:latin typeface="Arial"/>
                <a:cs typeface="Arial"/>
              </a:rPr>
              <a:t>Section 2</a:t>
            </a:r>
          </a:p>
        </p:txBody>
      </p:sp>
      <p:sp>
        <p:nvSpPr>
          <p:cNvPr id="8" name="TextBox 7"/>
          <p:cNvSpPr txBox="1"/>
          <p:nvPr/>
        </p:nvSpPr>
        <p:spPr>
          <a:xfrm>
            <a:off x="180304" y="2383870"/>
            <a:ext cx="6993228" cy="4893647"/>
          </a:xfrm>
          <a:prstGeom prst="rect">
            <a:avLst/>
          </a:prstGeom>
          <a:noFill/>
        </p:spPr>
        <p:txBody>
          <a:bodyPr wrap="square" rtlCol="0">
            <a:spAutoFit/>
          </a:bodyPr>
          <a:lstStyle/>
          <a:p>
            <a:pPr marL="160735" indent="-160735">
              <a:buFont typeface="Arial" panose="020B0604020202020204" pitchFamily="34" charset="0"/>
              <a:buChar char="•"/>
            </a:pPr>
            <a:r>
              <a:rPr lang="en-US" altLang="en-US" sz="2400" b="1" dirty="0" smtClean="0"/>
              <a:t>Course </a:t>
            </a:r>
            <a:r>
              <a:rPr lang="en-US" altLang="en-US" sz="2400" b="1" dirty="0"/>
              <a:t>Layout:</a:t>
            </a:r>
          </a:p>
          <a:p>
            <a:pPr marL="160735" indent="-160735">
              <a:buFont typeface="Arial" panose="020B0604020202020204" pitchFamily="34" charset="0"/>
              <a:buChar char="•"/>
            </a:pPr>
            <a:endParaRPr lang="en-US" altLang="en-US" sz="2400" b="1" dirty="0"/>
          </a:p>
          <a:p>
            <a:pPr marL="417910" lvl="1" indent="-160735">
              <a:buFont typeface="Arial" panose="020B0604020202020204" pitchFamily="34" charset="0"/>
              <a:buChar char="•"/>
            </a:pPr>
            <a:r>
              <a:rPr lang="en-US" sz="2400" b="1" dirty="0"/>
              <a:t>Section 1 -Familiarity with R</a:t>
            </a:r>
          </a:p>
          <a:p>
            <a:pPr marL="417910" lvl="1" indent="-160735">
              <a:buFont typeface="Arial" panose="020B0604020202020204" pitchFamily="34" charset="0"/>
              <a:buChar char="•"/>
            </a:pPr>
            <a:r>
              <a:rPr lang="en-US" sz="2400" b="1" dirty="0">
                <a:solidFill>
                  <a:srgbClr val="FF0000"/>
                </a:solidFill>
              </a:rPr>
              <a:t>Section 2 </a:t>
            </a:r>
            <a:r>
              <a:rPr lang="mr-IN" sz="2400" b="1" dirty="0">
                <a:solidFill>
                  <a:srgbClr val="FF0000"/>
                </a:solidFill>
              </a:rPr>
              <a:t>–</a:t>
            </a:r>
            <a:r>
              <a:rPr lang="en-US" sz="2400" b="1" dirty="0">
                <a:solidFill>
                  <a:srgbClr val="FF0000"/>
                </a:solidFill>
              </a:rPr>
              <a:t> Data Wrangling </a:t>
            </a:r>
          </a:p>
          <a:p>
            <a:pPr marL="675085" lvl="2" indent="-160735">
              <a:buFont typeface="Arial" panose="020B0604020202020204" pitchFamily="34" charset="0"/>
              <a:buChar char="•"/>
            </a:pPr>
            <a:r>
              <a:rPr lang="en-US" sz="2400" b="1" dirty="0" smtClean="0"/>
              <a:t>Data </a:t>
            </a:r>
            <a:r>
              <a:rPr lang="en-US" sz="2400" b="1" dirty="0"/>
              <a:t>store types</a:t>
            </a:r>
          </a:p>
          <a:p>
            <a:pPr marL="675085" lvl="2" indent="-160735">
              <a:buFont typeface="Arial" panose="020B0604020202020204" pitchFamily="34" charset="0"/>
              <a:buChar char="•"/>
            </a:pPr>
            <a:r>
              <a:rPr lang="en-US" sz="2400" b="1" dirty="0"/>
              <a:t>Tidying</a:t>
            </a:r>
            <a:endParaRPr lang="en-US" sz="2400" b="1" dirty="0"/>
          </a:p>
          <a:p>
            <a:pPr marL="675085" lvl="2" indent="-160735">
              <a:buFont typeface="Arial" panose="020B0604020202020204" pitchFamily="34" charset="0"/>
              <a:buChar char="•"/>
            </a:pPr>
            <a:r>
              <a:rPr lang="en-US" sz="2400" b="1" dirty="0" err="1" smtClean="0">
                <a:latin typeface="Arial"/>
                <a:cs typeface="Arial"/>
              </a:rPr>
              <a:t>Dplyr</a:t>
            </a:r>
            <a:endParaRPr lang="en-US" sz="2400" b="1" dirty="0" smtClean="0">
              <a:latin typeface="Arial"/>
              <a:cs typeface="Arial"/>
            </a:endParaRPr>
          </a:p>
          <a:p>
            <a:pPr marL="675085" lvl="2" indent="-160735">
              <a:buFont typeface="Arial" panose="020B0604020202020204" pitchFamily="34" charset="0"/>
              <a:buChar char="•"/>
            </a:pPr>
            <a:r>
              <a:rPr lang="en-US" sz="2400" b="1" dirty="0" smtClean="0">
                <a:latin typeface="Arial"/>
                <a:cs typeface="Arial"/>
              </a:rPr>
              <a:t>Hands On Challenge 3 </a:t>
            </a:r>
            <a:endParaRPr lang="en-US" sz="2400" b="1" dirty="0">
              <a:latin typeface="Arial"/>
              <a:cs typeface="Arial"/>
            </a:endParaRPr>
          </a:p>
          <a:p>
            <a:pPr marL="417910" lvl="1" indent="-160735">
              <a:buFont typeface="Arial" panose="020B0604020202020204" pitchFamily="34" charset="0"/>
              <a:buChar char="•"/>
            </a:pPr>
            <a:r>
              <a:rPr lang="en-US" sz="2400" b="1" dirty="0" smtClean="0"/>
              <a:t>Section </a:t>
            </a:r>
            <a:r>
              <a:rPr lang="en-US" sz="2400" b="1" dirty="0"/>
              <a:t>3 </a:t>
            </a:r>
            <a:r>
              <a:rPr lang="mr-IN" sz="2400" b="1" dirty="0"/>
              <a:t>–</a:t>
            </a:r>
            <a:r>
              <a:rPr lang="en-US" sz="2400" b="1" dirty="0"/>
              <a:t> Data Visualization</a:t>
            </a:r>
          </a:p>
          <a:p>
            <a:pPr marL="417910" lvl="1"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a:p>
            <a:pPr marL="932260" lvl="3" indent="-160735">
              <a:buFont typeface="Arial" panose="020B0604020202020204" pitchFamily="34" charset="0"/>
              <a:buChar char="•"/>
            </a:pPr>
            <a:endParaRPr lang="en-US" sz="2400" b="1" dirty="0"/>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258" y="1530192"/>
            <a:ext cx="1277035" cy="85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8271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err="1">
                <a:latin typeface="Arial"/>
                <a:cs typeface="Arial"/>
              </a:rPr>
              <a:t>Dplyr</a:t>
            </a:r>
            <a:r>
              <a:rPr lang="en-US" b="1" dirty="0">
                <a:latin typeface="Arial"/>
                <a:cs typeface="Arial"/>
              </a:rPr>
              <a:t> Tidying </a:t>
            </a:r>
          </a:p>
        </p:txBody>
      </p:sp>
      <p:sp>
        <p:nvSpPr>
          <p:cNvPr id="6" name="TextBox 5"/>
          <p:cNvSpPr txBox="1"/>
          <p:nvPr/>
        </p:nvSpPr>
        <p:spPr>
          <a:xfrm>
            <a:off x="1260193" y="1319091"/>
            <a:ext cx="8192900" cy="5262979"/>
          </a:xfrm>
          <a:prstGeom prst="rect">
            <a:avLst/>
          </a:prstGeom>
          <a:noFill/>
        </p:spPr>
        <p:txBody>
          <a:bodyPr wrap="square" rtlCol="0">
            <a:spAutoFit/>
          </a:bodyPr>
          <a:lstStyle/>
          <a:p>
            <a:pPr marL="214313" indent="-214313">
              <a:buFont typeface="Arial" panose="020B0604020202020204" pitchFamily="34" charset="0"/>
              <a:buChar char="•"/>
            </a:pPr>
            <a:endParaRPr lang="en-US" altLang="en-US" sz="2100" b="1" dirty="0" smtClean="0"/>
          </a:p>
          <a:p>
            <a:pPr marL="214313" indent="-214313">
              <a:buFont typeface="Arial" panose="020B0604020202020204" pitchFamily="34" charset="0"/>
              <a:buChar char="•"/>
            </a:pPr>
            <a:r>
              <a:rPr lang="en-US" altLang="en-US" sz="2100" b="1" dirty="0" smtClean="0"/>
              <a:t>In this section we are going to learn the key </a:t>
            </a:r>
            <a:r>
              <a:rPr lang="en-US" altLang="en-US" sz="2100" b="1" dirty="0" err="1" smtClean="0"/>
              <a:t>dplyr</a:t>
            </a:r>
            <a:r>
              <a:rPr lang="en-US" altLang="en-US" sz="2100" b="1" dirty="0" smtClean="0"/>
              <a:t> functions that allow you to perform data-manipulation tidying</a:t>
            </a:r>
            <a:endParaRPr lang="en-US" altLang="en-US" sz="2100" b="1" dirty="0"/>
          </a:p>
          <a:p>
            <a:pPr marL="214313" indent="-214313">
              <a:buFont typeface="Arial" panose="020B0604020202020204" pitchFamily="34" charset="0"/>
              <a:buChar char="•"/>
            </a:pPr>
            <a:endParaRPr lang="en-US" altLang="en-US" sz="2100" b="1" dirty="0" smtClean="0"/>
          </a:p>
          <a:p>
            <a:pPr marL="214313" indent="-214313">
              <a:buFont typeface="Arial" panose="020B0604020202020204" pitchFamily="34" charset="0"/>
              <a:buChar char="•"/>
            </a:pPr>
            <a:r>
              <a:rPr lang="en-US" altLang="en-US" sz="2100" b="1" dirty="0" smtClean="0"/>
              <a:t>filter</a:t>
            </a:r>
            <a:r>
              <a:rPr lang="en-US" altLang="en-US" sz="2100" b="1" dirty="0"/>
              <a:t>()  - pick observations by their values</a:t>
            </a:r>
          </a:p>
          <a:p>
            <a:pPr marL="214313" indent="-214313">
              <a:buFont typeface="Arial" panose="020B0604020202020204" pitchFamily="34" charset="0"/>
              <a:buChar char="•"/>
            </a:pPr>
            <a:r>
              <a:rPr lang="en-US" altLang="en-US" sz="2100" b="1" dirty="0"/>
              <a:t>a</a:t>
            </a:r>
            <a:r>
              <a:rPr lang="en-US" altLang="en-US" sz="2100" b="1" dirty="0" smtClean="0"/>
              <a:t>rrange</a:t>
            </a:r>
            <a:r>
              <a:rPr lang="en-US" altLang="en-US" sz="2100" b="1" dirty="0"/>
              <a:t>() </a:t>
            </a:r>
            <a:r>
              <a:rPr lang="mr-IN" altLang="en-US" sz="2100" b="1" dirty="0"/>
              <a:t>–</a:t>
            </a:r>
            <a:r>
              <a:rPr lang="en-US" altLang="en-US" sz="2100" b="1" dirty="0"/>
              <a:t> reorder the rows </a:t>
            </a:r>
          </a:p>
          <a:p>
            <a:pPr marL="214313" indent="-214313">
              <a:buFont typeface="Arial" panose="020B0604020202020204" pitchFamily="34" charset="0"/>
              <a:buChar char="•"/>
            </a:pPr>
            <a:r>
              <a:rPr lang="en-US" altLang="en-US" sz="2100" b="1" dirty="0" smtClean="0"/>
              <a:t>select</a:t>
            </a:r>
            <a:r>
              <a:rPr lang="en-US" altLang="en-US" sz="2100" b="1" dirty="0"/>
              <a:t>() </a:t>
            </a:r>
            <a:r>
              <a:rPr lang="mr-IN" altLang="en-US" sz="2100" b="1" dirty="0"/>
              <a:t>–</a:t>
            </a:r>
            <a:r>
              <a:rPr lang="en-US" altLang="en-US" sz="2100" b="1" dirty="0"/>
              <a:t> pick variables by their names</a:t>
            </a:r>
          </a:p>
          <a:p>
            <a:pPr marL="214313" indent="-214313">
              <a:buFont typeface="Arial" panose="020B0604020202020204" pitchFamily="34" charset="0"/>
              <a:buChar char="•"/>
            </a:pPr>
            <a:r>
              <a:rPr lang="en-US" altLang="en-US" sz="2100" b="1" dirty="0" smtClean="0"/>
              <a:t>mutate</a:t>
            </a:r>
            <a:r>
              <a:rPr lang="en-US" altLang="en-US" sz="2100" b="1" dirty="0"/>
              <a:t>() </a:t>
            </a:r>
            <a:r>
              <a:rPr lang="mr-IN" altLang="en-US" sz="2100" b="1" dirty="0"/>
              <a:t>–</a:t>
            </a:r>
            <a:r>
              <a:rPr lang="en-US" altLang="en-US" sz="2100" b="1" dirty="0"/>
              <a:t> create new  variables with functions of existing </a:t>
            </a:r>
            <a:r>
              <a:rPr lang="en-US" altLang="en-US" sz="2100" b="1" dirty="0" err="1"/>
              <a:t>varables</a:t>
            </a:r>
            <a:r>
              <a:rPr lang="en-US" altLang="en-US" sz="2100" b="1" dirty="0"/>
              <a:t> </a:t>
            </a:r>
          </a:p>
          <a:p>
            <a:pPr marL="214313" indent="-214313">
              <a:buFont typeface="Arial" panose="020B0604020202020204" pitchFamily="34" charset="0"/>
              <a:buChar char="•"/>
            </a:pPr>
            <a:r>
              <a:rPr lang="en-US" altLang="en-US" sz="2100" b="1" dirty="0" smtClean="0"/>
              <a:t>summarize</a:t>
            </a:r>
            <a:r>
              <a:rPr lang="en-US" altLang="en-US" sz="2100" b="1" dirty="0"/>
              <a:t>() </a:t>
            </a:r>
            <a:r>
              <a:rPr lang="mr-IN" altLang="en-US" sz="2100" b="1" dirty="0"/>
              <a:t>–</a:t>
            </a:r>
            <a:r>
              <a:rPr lang="en-US" altLang="en-US" sz="2100" b="1" dirty="0"/>
              <a:t> collapse many variables down to a single summary </a:t>
            </a:r>
          </a:p>
          <a:p>
            <a:pPr marL="214313" indent="-214313">
              <a:buFont typeface="Arial" panose="020B0604020202020204" pitchFamily="34" charset="0"/>
              <a:buChar char="•"/>
            </a:pPr>
            <a:r>
              <a:rPr lang="en-US" altLang="en-US" sz="2100" b="1" dirty="0" err="1"/>
              <a:t>group_by</a:t>
            </a:r>
            <a:r>
              <a:rPr lang="en-US" altLang="en-US" sz="2100" b="1" dirty="0"/>
              <a:t>() </a:t>
            </a:r>
            <a:r>
              <a:rPr lang="mr-IN" altLang="en-US" sz="2100" b="1" dirty="0"/>
              <a:t>–</a:t>
            </a:r>
            <a:r>
              <a:rPr lang="en-US" altLang="en-US" sz="2100" b="1" dirty="0"/>
              <a:t> changes the scope of each function from operating on the entire data set to operating on it group-by-group </a:t>
            </a:r>
          </a:p>
          <a:p>
            <a:pPr lvl="1"/>
            <a:endParaRPr lang="en-US" sz="2100" b="1" dirty="0"/>
          </a:p>
          <a:p>
            <a:pPr marL="214313" indent="-214313">
              <a:buFont typeface="Arial" panose="020B0604020202020204" pitchFamily="34" charset="0"/>
              <a:buChar char="•"/>
            </a:pPr>
            <a:endParaRPr lang="en-US" sz="2100" b="1" dirty="0"/>
          </a:p>
        </p:txBody>
      </p:sp>
    </p:spTree>
    <p:extLst>
      <p:ext uri="{BB962C8B-B14F-4D97-AF65-F5344CB8AC3E}">
        <p14:creationId xmlns:p14="http://schemas.microsoft.com/office/powerpoint/2010/main" val="13021127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Transformation</a:t>
            </a:r>
          </a:p>
        </p:txBody>
      </p:sp>
      <p:sp>
        <p:nvSpPr>
          <p:cNvPr id="6" name="TextBox 5"/>
          <p:cNvSpPr txBox="1"/>
          <p:nvPr/>
        </p:nvSpPr>
        <p:spPr>
          <a:xfrm>
            <a:off x="643943" y="1474852"/>
            <a:ext cx="3850783" cy="4524315"/>
          </a:xfrm>
          <a:prstGeom prst="rect">
            <a:avLst/>
          </a:prstGeom>
          <a:noFill/>
        </p:spPr>
        <p:txBody>
          <a:bodyPr wrap="square" rtlCol="0">
            <a:spAutoFit/>
          </a:bodyPr>
          <a:lstStyle/>
          <a:p>
            <a:pPr marL="214313" indent="-214313">
              <a:buFont typeface="Arial" panose="020B0604020202020204" pitchFamily="34" charset="0"/>
              <a:buChar char="•"/>
            </a:pPr>
            <a:r>
              <a:rPr lang="en-US" altLang="en-US" b="1" dirty="0"/>
              <a:t>Data summaries provide overviews of key properties of the data</a:t>
            </a:r>
          </a:p>
          <a:p>
            <a:pPr marL="214313" indent="-214313">
              <a:buFont typeface="Arial" panose="020B0604020202020204" pitchFamily="34" charset="0"/>
              <a:buChar char="•"/>
            </a:pPr>
            <a:r>
              <a:rPr lang="en-US" altLang="en-US" b="1" dirty="0"/>
              <a:t>Goal is to describe important properties of the distribution of the values across observations that were measured</a:t>
            </a:r>
          </a:p>
          <a:p>
            <a:pPr marL="214313" indent="-214313">
              <a:buFont typeface="Arial" panose="020B0604020202020204" pitchFamily="34" charset="0"/>
              <a:buChar char="•"/>
            </a:pPr>
            <a:r>
              <a:rPr lang="en-US" altLang="en-US" b="1" dirty="0"/>
              <a:t>Implying knowledge generation against the dataset</a:t>
            </a:r>
          </a:p>
          <a:p>
            <a:pPr marL="557213" lvl="1" indent="-214313">
              <a:buFont typeface="Arial" panose="020B0604020202020204" pitchFamily="34" charset="0"/>
              <a:buChar char="•"/>
            </a:pPr>
            <a:r>
              <a:rPr lang="en-US" altLang="en-US" b="1" dirty="0"/>
              <a:t>Subset</a:t>
            </a:r>
          </a:p>
          <a:p>
            <a:pPr marL="557213" lvl="1" indent="-214313">
              <a:buFont typeface="Arial" panose="020B0604020202020204" pitchFamily="34" charset="0"/>
              <a:buChar char="•"/>
            </a:pPr>
            <a:r>
              <a:rPr lang="en-US" altLang="en-US" b="1" dirty="0"/>
              <a:t>Mathematical functions</a:t>
            </a:r>
          </a:p>
          <a:p>
            <a:pPr marL="557213" lvl="1" indent="-214313">
              <a:buFont typeface="Arial" panose="020B0604020202020204" pitchFamily="34" charset="0"/>
              <a:buChar char="•"/>
            </a:pPr>
            <a:r>
              <a:rPr lang="en-US" altLang="en-US" b="1" dirty="0"/>
              <a:t>Calculations </a:t>
            </a:r>
          </a:p>
          <a:p>
            <a:pPr marL="557213" lvl="1" indent="-214313">
              <a:buFont typeface="Arial" panose="020B0604020202020204" pitchFamily="34" charset="0"/>
              <a:buChar char="•"/>
            </a:pPr>
            <a:r>
              <a:rPr lang="en-US" altLang="en-US" b="1" dirty="0"/>
              <a:t>Summary statistics</a:t>
            </a:r>
          </a:p>
          <a:p>
            <a:pPr marL="557213" lvl="1" indent="-214313">
              <a:buFont typeface="Arial" panose="020B0604020202020204" pitchFamily="34" charset="0"/>
              <a:buChar char="•"/>
            </a:pPr>
            <a:r>
              <a:rPr lang="en-US" altLang="en-US" b="1" dirty="0"/>
              <a:t>sorting</a:t>
            </a:r>
          </a:p>
          <a:p>
            <a:pPr lvl="1"/>
            <a:endParaRPr lang="en-US" b="1" dirty="0"/>
          </a:p>
          <a:p>
            <a:pPr marL="214313" indent="-214313">
              <a:buFont typeface="Arial" panose="020B0604020202020204" pitchFamily="34" charset="0"/>
              <a:buChar char="•"/>
            </a:pP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944" y="1005159"/>
            <a:ext cx="2925152" cy="546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4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Transformation continued…</a:t>
            </a:r>
          </a:p>
        </p:txBody>
      </p:sp>
      <p:sp>
        <p:nvSpPr>
          <p:cNvPr id="6" name="TextBox 5"/>
          <p:cNvSpPr txBox="1"/>
          <p:nvPr/>
        </p:nvSpPr>
        <p:spPr>
          <a:xfrm>
            <a:off x="1394959" y="1863257"/>
            <a:ext cx="2256188" cy="3323987"/>
          </a:xfrm>
          <a:prstGeom prst="rect">
            <a:avLst/>
          </a:prstGeom>
          <a:noFill/>
        </p:spPr>
        <p:txBody>
          <a:bodyPr wrap="square" rtlCol="0">
            <a:spAutoFit/>
          </a:bodyPr>
          <a:lstStyle/>
          <a:p>
            <a:pPr marL="214313" indent="-214313">
              <a:buFont typeface="Arial" panose="020B0604020202020204" pitchFamily="34" charset="0"/>
              <a:buChar char="•"/>
            </a:pPr>
            <a:r>
              <a:rPr lang="en-US" altLang="en-US" sz="1050" b="1" dirty="0"/>
              <a:t>Mean – average</a:t>
            </a:r>
          </a:p>
          <a:p>
            <a:pPr marL="214313" indent="-214313">
              <a:buFont typeface="Arial" panose="020B0604020202020204" pitchFamily="34" charset="0"/>
              <a:buChar char="•"/>
            </a:pPr>
            <a:endParaRPr lang="en-US" altLang="en-US" sz="1050" b="1" dirty="0"/>
          </a:p>
          <a:p>
            <a:pPr marL="214313" indent="-214313">
              <a:buFont typeface="Arial" panose="020B0604020202020204" pitchFamily="34" charset="0"/>
              <a:buChar char="•"/>
            </a:pPr>
            <a:r>
              <a:rPr lang="en-US" sz="1050" b="1" dirty="0"/>
              <a:t>Median – middle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Mode – most common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Range – difference between the largest and the smallest value</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Variance – numerical measure of how the data values are dispersed around the mean. The average of the squared distances from the mean</a:t>
            </a:r>
          </a:p>
          <a:p>
            <a:pPr marL="214313" indent="-214313">
              <a:buFont typeface="Arial" panose="020B0604020202020204" pitchFamily="34" charset="0"/>
              <a:buChar char="•"/>
            </a:pPr>
            <a:endParaRPr lang="en-US" sz="1050" b="1" dirty="0"/>
          </a:p>
          <a:p>
            <a:pPr marL="214313" indent="-214313">
              <a:buFont typeface="Arial" panose="020B0604020202020204" pitchFamily="34" charset="0"/>
              <a:buChar char="•"/>
            </a:pPr>
            <a:r>
              <a:rPr lang="en-US" sz="1050" b="1" dirty="0"/>
              <a:t>Standard deviation – a measure of how spread out the numbers are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917" y="2001757"/>
            <a:ext cx="3805083" cy="3272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995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24" y="1929098"/>
            <a:ext cx="5683376" cy="2435733"/>
          </a:xfrm>
          <a:prstGeom prst="rect">
            <a:avLst/>
          </a:prstGeom>
        </p:spPr>
      </p:pic>
    </p:spTree>
    <p:extLst>
      <p:ext uri="{BB962C8B-B14F-4D97-AF65-F5344CB8AC3E}">
        <p14:creationId xmlns:p14="http://schemas.microsoft.com/office/powerpoint/2010/main" val="544014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380" y="650504"/>
            <a:ext cx="7886648" cy="387798"/>
          </a:xfrm>
          <a:prstGeom prst="rect">
            <a:avLst/>
          </a:prstGeom>
          <a:noFill/>
        </p:spPr>
        <p:txBody>
          <a:bodyPr wrap="square" rtlCol="0">
            <a:spAutoFit/>
          </a:bodyPr>
          <a:lstStyle/>
          <a:p>
            <a:pPr>
              <a:lnSpc>
                <a:spcPct val="80000"/>
              </a:lnSpc>
            </a:pPr>
            <a:r>
              <a:rPr lang="en-US" sz="2400" b="1" dirty="0" smtClean="0">
                <a:latin typeface="Arial"/>
                <a:cs typeface="Arial"/>
              </a:rPr>
              <a:t>Hands on challenge </a:t>
            </a:r>
            <a:r>
              <a:rPr lang="en-US" sz="2400" b="1" dirty="0" smtClean="0">
                <a:latin typeface="Arial"/>
                <a:cs typeface="Arial"/>
              </a:rPr>
              <a:t>3</a:t>
            </a:r>
            <a:endParaRPr lang="en-US" sz="2400" b="1" dirty="0">
              <a:latin typeface="Arial"/>
              <a:cs typeface="Arial"/>
            </a:endParaRPr>
          </a:p>
        </p:txBody>
      </p:sp>
      <p:sp>
        <p:nvSpPr>
          <p:cNvPr id="6" name="TextBox 5"/>
          <p:cNvSpPr txBox="1"/>
          <p:nvPr/>
        </p:nvSpPr>
        <p:spPr>
          <a:xfrm>
            <a:off x="511422" y="1201099"/>
            <a:ext cx="7531483" cy="6370975"/>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Using the </a:t>
            </a:r>
            <a:r>
              <a:rPr lang="en-US" altLang="en-US" sz="2400" b="1" dirty="0" err="1" smtClean="0"/>
              <a:t>UN_gdp_data.csv</a:t>
            </a:r>
            <a:r>
              <a:rPr lang="en-US" altLang="en-US" sz="2400" b="1" dirty="0" smtClean="0"/>
              <a:t> </a:t>
            </a:r>
          </a:p>
          <a:p>
            <a:pPr marL="285750" indent="-285750">
              <a:buFont typeface="Arial" panose="020B0604020202020204" pitchFamily="34" charset="0"/>
              <a:buChar char="•"/>
            </a:pPr>
            <a:endParaRPr lang="en-US" altLang="en-US" sz="2400" b="1" dirty="0" smtClean="0"/>
          </a:p>
          <a:p>
            <a:pPr marL="342900" indent="-342900">
              <a:buFont typeface="+mj-lt"/>
              <a:buAutoNum type="arabicPeriod"/>
            </a:pPr>
            <a:r>
              <a:rPr lang="en-US" altLang="en-US" sz="2400" b="1" dirty="0" smtClean="0"/>
              <a:t>Which Country has the largest population?	</a:t>
            </a:r>
          </a:p>
          <a:p>
            <a:pPr marL="800100" lvl="1" indent="-342900">
              <a:buFont typeface="+mj-lt"/>
              <a:buAutoNum type="arabicPeriod"/>
            </a:pPr>
            <a:r>
              <a:rPr lang="en-US" altLang="en-US" sz="2400" b="1" dirty="0" smtClean="0"/>
              <a:t>Hint: Use max &amp; subset</a:t>
            </a:r>
          </a:p>
          <a:p>
            <a:pPr marL="800100" lvl="1" indent="-342900">
              <a:buFont typeface="+mj-lt"/>
              <a:buAutoNum type="arabicPeriod"/>
            </a:pPr>
            <a:endParaRPr lang="en-US" altLang="en-US" sz="2400" b="1" dirty="0" smtClean="0"/>
          </a:p>
          <a:p>
            <a:pPr marL="342900" indent="-342900">
              <a:buFont typeface="+mj-lt"/>
              <a:buAutoNum type="arabicPeriod"/>
            </a:pPr>
            <a:r>
              <a:rPr lang="en-US" altLang="en-US" sz="2400" b="1" dirty="0" smtClean="0"/>
              <a:t>Which Country has the lowest </a:t>
            </a:r>
            <a:r>
              <a:rPr lang="en-US" altLang="en-US" sz="2400" b="1" dirty="0" err="1" smtClean="0"/>
              <a:t>lifeExp</a:t>
            </a:r>
            <a:r>
              <a:rPr lang="en-US" altLang="en-US" sz="2400" b="1" dirty="0" smtClean="0"/>
              <a:t>? </a:t>
            </a:r>
          </a:p>
          <a:p>
            <a:pPr marL="342900" indent="-342900">
              <a:buFont typeface="+mj-lt"/>
              <a:buAutoNum type="arabicPeriod"/>
            </a:pPr>
            <a:endParaRPr lang="en-US" altLang="en-US" sz="2400" b="1" dirty="0" smtClean="0"/>
          </a:p>
          <a:p>
            <a:pPr marL="342900" indent="-342900">
              <a:buFont typeface="+mj-lt"/>
              <a:buAutoNum type="arabicPeriod"/>
            </a:pPr>
            <a:r>
              <a:rPr lang="en-US" altLang="en-US" sz="2400" b="1" dirty="0" smtClean="0"/>
              <a:t>Which Continent has the highest population in the most recent year? </a:t>
            </a:r>
          </a:p>
          <a:p>
            <a:pPr marL="342900" indent="-342900">
              <a:buFont typeface="+mj-lt"/>
              <a:buAutoNum type="arabicPeriod"/>
            </a:pPr>
            <a:endParaRPr lang="en-US" altLang="en-US" sz="2400" b="1" dirty="0" smtClean="0"/>
          </a:p>
          <a:p>
            <a:pPr marL="342900" indent="-342900">
              <a:buFont typeface="+mj-lt"/>
              <a:buAutoNum type="arabicPeriod"/>
            </a:pPr>
            <a:r>
              <a:rPr lang="en-US" altLang="en-US" sz="2400" b="1" dirty="0" smtClean="0"/>
              <a:t>How many row entries are there by Continent? </a:t>
            </a:r>
            <a:endParaRPr lang="en-US" altLang="en-US" sz="2400" b="1" dirty="0" smtClean="0"/>
          </a:p>
          <a:p>
            <a:pPr marL="342900" indent="-342900">
              <a:buFont typeface="+mj-lt"/>
              <a:buAutoNum type="arabicPeriod"/>
            </a:pPr>
            <a:endParaRPr lang="en-US" altLang="en-US" sz="2400" b="1" dirty="0" smtClean="0"/>
          </a:p>
          <a:p>
            <a:endParaRPr lang="en-US" altLang="en-US" sz="2400" b="1" dirty="0" smtClean="0"/>
          </a:p>
          <a:p>
            <a:pPr marL="342900" indent="-342900">
              <a:buFont typeface="Arial" pitchFamily="34" charset="0"/>
              <a:buChar char="•"/>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a:p>
            <a:pPr marL="342900" indent="-342900">
              <a:buFont typeface="+mj-lt"/>
              <a:buAutoNum type="arabicPeriod"/>
            </a:pPr>
            <a:endParaRPr lang="en-US" altLang="en-US" sz="2400" b="1" dirty="0" smtClean="0"/>
          </a:p>
        </p:txBody>
      </p:sp>
    </p:spTree>
    <p:extLst>
      <p:ext uri="{BB962C8B-B14F-4D97-AF65-F5344CB8AC3E}">
        <p14:creationId xmlns:p14="http://schemas.microsoft.com/office/powerpoint/2010/main" val="14012657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59" y="1530194"/>
            <a:ext cx="1277035" cy="8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76740" y="1396124"/>
            <a:ext cx="4436240" cy="438646"/>
          </a:xfrm>
          <a:prstGeom prst="rect">
            <a:avLst/>
          </a:prstGeom>
          <a:noFill/>
        </p:spPr>
        <p:txBody>
          <a:bodyPr wrap="square" rtlCol="0">
            <a:spAutoFit/>
          </a:bodyPr>
          <a:lstStyle/>
          <a:p>
            <a:pPr algn="r">
              <a:lnSpc>
                <a:spcPct val="80000"/>
              </a:lnSpc>
            </a:pPr>
            <a:r>
              <a:rPr lang="en-US" sz="2813" b="1">
                <a:latin typeface="Arial"/>
                <a:cs typeface="Arial"/>
              </a:rPr>
              <a:t>Section 3 </a:t>
            </a:r>
            <a:endParaRPr lang="en-US" sz="2813" b="1" dirty="0">
              <a:latin typeface="Arial"/>
              <a:cs typeface="Arial"/>
            </a:endParaRPr>
          </a:p>
        </p:txBody>
      </p:sp>
      <p:sp>
        <p:nvSpPr>
          <p:cNvPr id="8" name="TextBox 7"/>
          <p:cNvSpPr txBox="1"/>
          <p:nvPr/>
        </p:nvSpPr>
        <p:spPr>
          <a:xfrm>
            <a:off x="1489540" y="2383872"/>
            <a:ext cx="5223439" cy="3785652"/>
          </a:xfrm>
          <a:prstGeom prst="rect">
            <a:avLst/>
          </a:prstGeom>
          <a:noFill/>
        </p:spPr>
        <p:txBody>
          <a:bodyPr wrap="square" rtlCol="0">
            <a:spAutoFit/>
          </a:bodyPr>
          <a:lstStyle/>
          <a:p>
            <a:pPr marL="160735" indent="-160735">
              <a:buFont typeface="Arial" panose="020B0604020202020204" pitchFamily="34" charset="0"/>
              <a:buChar char="•"/>
            </a:pPr>
            <a:r>
              <a:rPr lang="en-US" altLang="en-US" sz="2000" b="1" dirty="0" smtClean="0"/>
              <a:t>Course </a:t>
            </a:r>
            <a:r>
              <a:rPr lang="en-US" altLang="en-US" sz="2000" b="1" dirty="0"/>
              <a:t>Layout:</a:t>
            </a:r>
          </a:p>
          <a:p>
            <a:pPr marL="160735" indent="-160735">
              <a:buFont typeface="Arial" panose="020B0604020202020204" pitchFamily="34" charset="0"/>
              <a:buChar char="•"/>
            </a:pPr>
            <a:endParaRPr lang="en-US" altLang="en-US" sz="2000" b="1" dirty="0"/>
          </a:p>
          <a:p>
            <a:pPr marL="417910" lvl="1" indent="-160735">
              <a:buFont typeface="Arial" panose="020B0604020202020204" pitchFamily="34" charset="0"/>
              <a:buChar char="•"/>
            </a:pPr>
            <a:r>
              <a:rPr lang="en-US" sz="2000" b="1" dirty="0"/>
              <a:t>Section 1 -Familiarity with R</a:t>
            </a:r>
          </a:p>
          <a:p>
            <a:pPr marL="417910" lvl="1" indent="-160735">
              <a:buFont typeface="Arial" panose="020B0604020202020204" pitchFamily="34" charset="0"/>
              <a:buChar char="•"/>
            </a:pPr>
            <a:r>
              <a:rPr lang="en-US" sz="2000" b="1" dirty="0"/>
              <a:t>Section 2 </a:t>
            </a:r>
            <a:r>
              <a:rPr lang="mr-IN" sz="2000" b="1" dirty="0"/>
              <a:t>–</a:t>
            </a:r>
            <a:r>
              <a:rPr lang="en-US" sz="2000" b="1" dirty="0"/>
              <a:t> Data Wrangling </a:t>
            </a:r>
          </a:p>
          <a:p>
            <a:pPr marL="417910" lvl="1" indent="-160735">
              <a:buFont typeface="Arial" panose="020B0604020202020204" pitchFamily="34" charset="0"/>
              <a:buChar char="•"/>
            </a:pPr>
            <a:r>
              <a:rPr lang="en-US" sz="2000" b="1" dirty="0">
                <a:solidFill>
                  <a:srgbClr val="FF0000"/>
                </a:solidFill>
              </a:rPr>
              <a:t>Section 3 </a:t>
            </a:r>
            <a:r>
              <a:rPr lang="mr-IN" sz="2000" b="1" dirty="0">
                <a:solidFill>
                  <a:srgbClr val="FF0000"/>
                </a:solidFill>
              </a:rPr>
              <a:t>–</a:t>
            </a:r>
            <a:r>
              <a:rPr lang="en-US" sz="2000" b="1" dirty="0">
                <a:solidFill>
                  <a:srgbClr val="FF0000"/>
                </a:solidFill>
              </a:rPr>
              <a:t> Data Visualization</a:t>
            </a:r>
          </a:p>
          <a:p>
            <a:pPr marL="675085" lvl="2" indent="-160735">
              <a:buFont typeface="Arial" panose="020B0604020202020204" pitchFamily="34" charset="0"/>
              <a:buChar char="•"/>
            </a:pPr>
            <a:r>
              <a:rPr lang="en-US" sz="2000" b="1" dirty="0" smtClean="0"/>
              <a:t>Data </a:t>
            </a:r>
            <a:r>
              <a:rPr lang="en-US" sz="2000" b="1" dirty="0" err="1"/>
              <a:t>Viz</a:t>
            </a:r>
            <a:r>
              <a:rPr lang="en-US" sz="2000" b="1" dirty="0"/>
              <a:t> framework </a:t>
            </a:r>
          </a:p>
          <a:p>
            <a:pPr marL="675085" lvl="2" indent="-160735">
              <a:buFont typeface="Arial" panose="020B0604020202020204" pitchFamily="34" charset="0"/>
              <a:buChar char="•"/>
            </a:pPr>
            <a:r>
              <a:rPr lang="en-US" sz="2000" b="1" dirty="0"/>
              <a:t>Code plotting </a:t>
            </a:r>
          </a:p>
          <a:p>
            <a:pPr marL="675085" lvl="2" indent="-160735">
              <a:buFont typeface="Arial" panose="020B0604020202020204" pitchFamily="34" charset="0"/>
              <a:buChar char="•"/>
            </a:pPr>
            <a:r>
              <a:rPr lang="en-US" sz="2000" b="1" dirty="0"/>
              <a:t>Hands On Challenges </a:t>
            </a:r>
          </a:p>
          <a:p>
            <a:pPr marL="417910" lvl="1"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a:p>
            <a:pPr marL="932260" lvl="3" indent="-160735">
              <a:buFont typeface="Arial" panose="020B0604020202020204" pitchFamily="34" charset="0"/>
              <a:buChar char="•"/>
            </a:pPr>
            <a:endParaRPr lang="en-US" sz="2000" b="1" dirty="0"/>
          </a:p>
        </p:txBody>
      </p:sp>
      <p:sp>
        <p:nvSpPr>
          <p:cNvPr id="4" name="Rectangle 3"/>
          <p:cNvSpPr/>
          <p:nvPr/>
        </p:nvSpPr>
        <p:spPr>
          <a:xfrm rot="5400000">
            <a:off x="5751713" y="3190296"/>
            <a:ext cx="2571750" cy="274178"/>
          </a:xfrm>
          <a:prstGeom prst="rect">
            <a:avLst/>
          </a:prstGeom>
        </p:spPr>
        <p:txBody>
          <a:bodyPr>
            <a:spAutoFit/>
          </a:bodyPr>
          <a:lstStyle/>
          <a:p>
            <a:r>
              <a:rPr lang="en-US" sz="591" dirty="0"/>
              <a:t>https://stat.ethz.ch/R-manual/R-devel/library/base/html/Memory-limits.html</a:t>
            </a:r>
          </a:p>
        </p:txBody>
      </p:sp>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258" y="1530192"/>
            <a:ext cx="1277035" cy="85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79508" y="417929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4565748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Next up…visualize </a:t>
            </a:r>
          </a:p>
        </p:txBody>
      </p:sp>
      <p:pic>
        <p:nvPicPr>
          <p:cNvPr id="6146" name="Picture 2" descr="C:\Users\blodge9\AppData\Local\Temp\SNAGHTML22aab9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29" y="2068536"/>
            <a:ext cx="5626379" cy="22378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60194" y="5249094"/>
            <a:ext cx="3688325" cy="369332"/>
          </a:xfrm>
          <a:prstGeom prst="rect">
            <a:avLst/>
          </a:prstGeom>
          <a:noFill/>
        </p:spPr>
        <p:txBody>
          <a:bodyPr wrap="square" rtlCol="0">
            <a:spAutoFit/>
          </a:bodyPr>
          <a:lstStyle/>
          <a:p>
            <a:r>
              <a:rPr lang="en-US" altLang="en-US" sz="900" b="1" dirty="0"/>
              <a:t>*Hadley Wickham is from New Zealand and that’s how they spell “</a:t>
            </a:r>
            <a:r>
              <a:rPr lang="en-US" altLang="en-US" sz="900" b="1" dirty="0" err="1"/>
              <a:t>visualise</a:t>
            </a:r>
            <a:r>
              <a:rPr lang="en-US" altLang="en-US" sz="900" b="1" dirty="0"/>
              <a:t>”</a:t>
            </a:r>
            <a:endParaRPr lang="en-US" sz="900" dirty="0"/>
          </a:p>
        </p:txBody>
      </p:sp>
      <p:sp>
        <p:nvSpPr>
          <p:cNvPr id="3" name="Rectangle 2"/>
          <p:cNvSpPr/>
          <p:nvPr/>
        </p:nvSpPr>
        <p:spPr>
          <a:xfrm rot="5400000">
            <a:off x="6572476" y="3124161"/>
            <a:ext cx="2704779" cy="300082"/>
          </a:xfrm>
          <a:prstGeom prst="rect">
            <a:avLst/>
          </a:prstGeom>
        </p:spPr>
        <p:txBody>
          <a:bodyPr wrap="none">
            <a:spAutoFit/>
          </a:bodyPr>
          <a:lstStyle/>
          <a:p>
            <a:r>
              <a:rPr lang="en-US" sz="1350" dirty="0"/>
              <a:t>http://r4ds.had.co.nz/intro.html</a:t>
            </a:r>
          </a:p>
        </p:txBody>
      </p:sp>
      <p:sp>
        <p:nvSpPr>
          <p:cNvPr id="5" name="Donut 4"/>
          <p:cNvSpPr/>
          <p:nvPr/>
        </p:nvSpPr>
        <p:spPr>
          <a:xfrm>
            <a:off x="5680482" y="2711227"/>
            <a:ext cx="2156460" cy="952500"/>
          </a:xfrm>
          <a:prstGeom prst="donu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0481125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Data Visualization with R </a:t>
            </a:r>
          </a:p>
        </p:txBody>
      </p:sp>
      <p:sp>
        <p:nvSpPr>
          <p:cNvPr id="6" name="TextBox 5"/>
          <p:cNvSpPr txBox="1"/>
          <p:nvPr/>
        </p:nvSpPr>
        <p:spPr>
          <a:xfrm>
            <a:off x="1441940" y="1765789"/>
            <a:ext cx="6445274" cy="5586145"/>
          </a:xfrm>
          <a:prstGeom prst="rect">
            <a:avLst/>
          </a:prstGeom>
          <a:noFill/>
        </p:spPr>
        <p:txBody>
          <a:bodyPr wrap="square" rtlCol="0">
            <a:spAutoFit/>
          </a:bodyPr>
          <a:lstStyle/>
          <a:p>
            <a:pPr marL="214313" indent="-214313">
              <a:buFont typeface="Arial" panose="020B0604020202020204" pitchFamily="34" charset="0"/>
              <a:buChar char="•"/>
            </a:pPr>
            <a:r>
              <a:rPr lang="en-US" altLang="en-US" sz="2100" b="1" dirty="0"/>
              <a:t>R </a:t>
            </a:r>
            <a:r>
              <a:rPr lang="mr-IN" altLang="en-US" sz="2100" b="1" dirty="0"/>
              <a:t>–</a:t>
            </a:r>
            <a:r>
              <a:rPr lang="en-US" altLang="en-US" sz="2100" b="1" dirty="0"/>
              <a:t> practically every chart type is available via some R package</a:t>
            </a:r>
          </a:p>
          <a:p>
            <a:pPr marL="214313" indent="-214313">
              <a:buFont typeface="Arial" panose="020B0604020202020204" pitchFamily="34" charset="0"/>
              <a:buChar char="•"/>
            </a:pPr>
            <a:r>
              <a:rPr lang="en-US" altLang="en-US" sz="2100" b="1" dirty="0"/>
              <a:t>R programming can help you get a lot done with much less effort if you were to do the visualizations by hand</a:t>
            </a:r>
          </a:p>
          <a:p>
            <a:pPr marL="557213" lvl="1" indent="-214313">
              <a:buFont typeface="Arial" panose="020B0604020202020204" pitchFamily="34" charset="0"/>
              <a:buChar char="•"/>
            </a:pPr>
            <a:r>
              <a:rPr lang="en-US" altLang="en-US" sz="2100" b="1" dirty="0"/>
              <a:t>Automation with Visualization is your friend</a:t>
            </a:r>
          </a:p>
          <a:p>
            <a:pPr marL="557213" lvl="1" indent="-214313">
              <a:buFont typeface="Arial" panose="020B0604020202020204" pitchFamily="34" charset="0"/>
              <a:buChar char="•"/>
            </a:pPr>
            <a:endParaRPr lang="en-US" altLang="en-US" sz="2100" b="1" dirty="0"/>
          </a:p>
          <a:p>
            <a:pPr marL="214313" indent="-214313">
              <a:buFont typeface="Arial" panose="020B0604020202020204" pitchFamily="34" charset="0"/>
              <a:buChar char="•"/>
            </a:pPr>
            <a:r>
              <a:rPr lang="en-US" altLang="en-US" sz="2100" b="1" dirty="0"/>
              <a:t>Remember to be the human and translate raw computer data to visuals that humans understand</a:t>
            </a:r>
          </a:p>
          <a:p>
            <a:pPr marL="214313" indent="-214313">
              <a:buFont typeface="Arial" panose="020B0604020202020204" pitchFamily="34" charset="0"/>
              <a:buChar char="•"/>
            </a:pPr>
            <a:endParaRPr lang="en-US" altLang="en-US" sz="2100" b="1" dirty="0"/>
          </a:p>
          <a:p>
            <a:pPr marL="557213" lvl="1" indent="-214313">
              <a:buFont typeface="Arial" panose="020B0604020202020204" pitchFamily="34" charset="0"/>
              <a:buChar char="•"/>
            </a:pPr>
            <a:endParaRPr lang="en-US" altLang="en-US" sz="2100" b="1" dirty="0"/>
          </a:p>
          <a:p>
            <a:pPr marL="557213" lvl="1" indent="-214313">
              <a:buFont typeface="Arial" panose="020B0604020202020204" pitchFamily="34" charset="0"/>
              <a:buChar char="•"/>
            </a:pPr>
            <a:endParaRPr lang="en-US" altLang="en-US" sz="2100" b="1" dirty="0"/>
          </a:p>
          <a:p>
            <a:pPr marL="257175" indent="-257175">
              <a:buFont typeface="+mj-lt"/>
              <a:buAutoNum type="arabicPeriod"/>
            </a:pPr>
            <a:endParaRPr lang="en-US" altLang="en-US" sz="2100" b="1" dirty="0"/>
          </a:p>
          <a:p>
            <a:pPr marL="257175" indent="-257175">
              <a:buFont typeface="+mj-lt"/>
              <a:buAutoNum type="arabicPeriod"/>
            </a:pPr>
            <a:endParaRPr lang="en-US" altLang="en-US" sz="2100" b="1" dirty="0"/>
          </a:p>
          <a:p>
            <a:pPr marL="257175" indent="-257175">
              <a:buFont typeface="+mj-lt"/>
              <a:buAutoNum type="arabicPeriod"/>
            </a:pPr>
            <a:endParaRPr lang="en-US" altLang="en-US" sz="2100" b="1" dirty="0"/>
          </a:p>
        </p:txBody>
      </p:sp>
    </p:spTree>
    <p:extLst>
      <p:ext uri="{BB962C8B-B14F-4D97-AF65-F5344CB8AC3E}">
        <p14:creationId xmlns:p14="http://schemas.microsoft.com/office/powerpoint/2010/main" val="139199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Agenda for Session 1</a:t>
            </a:r>
            <a:endParaRPr lang="en-US" sz="5000" b="1" dirty="0">
              <a:latin typeface="Arial"/>
              <a:cs typeface="Arial"/>
            </a:endParaRPr>
          </a:p>
        </p:txBody>
      </p:sp>
      <p:sp>
        <p:nvSpPr>
          <p:cNvPr id="2" name="TextBox 1"/>
          <p:cNvSpPr txBox="1"/>
          <p:nvPr/>
        </p:nvSpPr>
        <p:spPr>
          <a:xfrm>
            <a:off x="307975" y="1173480"/>
            <a:ext cx="8046720"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Class Format</a:t>
            </a:r>
          </a:p>
          <a:p>
            <a:pPr marL="285750" indent="-285750">
              <a:buFont typeface="Arial" panose="020B0604020202020204" pitchFamily="34" charset="0"/>
              <a:buChar char="•"/>
            </a:pPr>
            <a:r>
              <a:rPr lang="en-US" sz="2800" b="1" dirty="0" smtClean="0"/>
              <a:t>R Background</a:t>
            </a:r>
          </a:p>
          <a:p>
            <a:pPr marL="285750" indent="-285750">
              <a:buFont typeface="Arial" panose="020B0604020202020204" pitchFamily="34" charset="0"/>
              <a:buChar char="•"/>
            </a:pPr>
            <a:r>
              <a:rPr lang="en-US" sz="2800" b="1" dirty="0" smtClean="0"/>
              <a:t>R Intro</a:t>
            </a:r>
          </a:p>
          <a:p>
            <a:pPr marL="285750" indent="-285750">
              <a:buFont typeface="Arial" panose="020B0604020202020204" pitchFamily="34" charset="0"/>
              <a:buChar char="•"/>
            </a:pPr>
            <a:r>
              <a:rPr lang="en-US" sz="2800" b="1" dirty="0" smtClean="0"/>
              <a:t>R Studio</a:t>
            </a:r>
            <a:br>
              <a:rPr lang="en-US" sz="2800" b="1" dirty="0" smtClean="0"/>
            </a:br>
            <a:endParaRPr lang="en-US" sz="2800" b="1" dirty="0" smtClean="0"/>
          </a:p>
        </p:txBody>
      </p:sp>
      <p:sp>
        <p:nvSpPr>
          <p:cNvPr id="3" name="AutoShape 2" descr="Image result for datak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ataki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nyu s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nyu ster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12159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0193" y="1005159"/>
            <a:ext cx="5914986" cy="313932"/>
          </a:xfrm>
          <a:prstGeom prst="rect">
            <a:avLst/>
          </a:prstGeom>
          <a:noFill/>
        </p:spPr>
        <p:txBody>
          <a:bodyPr wrap="square" rtlCol="0">
            <a:spAutoFit/>
          </a:bodyPr>
          <a:lstStyle/>
          <a:p>
            <a:pPr>
              <a:lnSpc>
                <a:spcPct val="80000"/>
              </a:lnSpc>
            </a:pPr>
            <a:r>
              <a:rPr lang="en-US" b="1" dirty="0">
                <a:latin typeface="Arial"/>
                <a:cs typeface="Arial"/>
              </a:rPr>
              <a:t>Data </a:t>
            </a:r>
            <a:r>
              <a:rPr lang="en-US" b="1" dirty="0" err="1">
                <a:latin typeface="Arial"/>
                <a:cs typeface="Arial"/>
              </a:rPr>
              <a:t>Viz</a:t>
            </a:r>
            <a:r>
              <a:rPr lang="en-US" b="1" dirty="0">
                <a:latin typeface="Arial"/>
                <a:cs typeface="Arial"/>
              </a:rPr>
              <a:t> chart types</a:t>
            </a:r>
          </a:p>
        </p:txBody>
      </p:sp>
      <p:sp>
        <p:nvSpPr>
          <p:cNvPr id="6" name="TextBox 5"/>
          <p:cNvSpPr txBox="1"/>
          <p:nvPr/>
        </p:nvSpPr>
        <p:spPr>
          <a:xfrm>
            <a:off x="1260194" y="1765378"/>
            <a:ext cx="6627020" cy="5632311"/>
          </a:xfrm>
          <a:prstGeom prst="rect">
            <a:avLst/>
          </a:prstGeom>
          <a:noFill/>
        </p:spPr>
        <p:txBody>
          <a:bodyPr wrap="square" rtlCol="0">
            <a:spAutoFit/>
          </a:bodyPr>
          <a:lstStyle/>
          <a:p>
            <a:pPr marL="214313" indent="-214313">
              <a:buFont typeface="Arial" panose="020B0604020202020204" pitchFamily="34" charset="0"/>
              <a:buChar char="•"/>
            </a:pPr>
            <a:r>
              <a:rPr lang="en-US" altLang="en-US" sz="2400" b="1" dirty="0"/>
              <a:t>Bar Chart </a:t>
            </a:r>
          </a:p>
          <a:p>
            <a:pPr marL="214313" indent="-214313">
              <a:buFont typeface="Arial" panose="020B0604020202020204" pitchFamily="34" charset="0"/>
              <a:buChar char="•"/>
            </a:pPr>
            <a:r>
              <a:rPr lang="en-US" altLang="en-US" sz="2400" b="1" dirty="0"/>
              <a:t>Pie Chart </a:t>
            </a:r>
          </a:p>
          <a:p>
            <a:pPr marL="214313" indent="-214313">
              <a:buFont typeface="Arial" panose="020B0604020202020204" pitchFamily="34" charset="0"/>
              <a:buChar char="•"/>
            </a:pPr>
            <a:r>
              <a:rPr lang="en-US" altLang="en-US" sz="2400" b="1" dirty="0"/>
              <a:t>Histogram</a:t>
            </a:r>
          </a:p>
          <a:p>
            <a:pPr marL="214313" indent="-214313">
              <a:buFont typeface="Arial" panose="020B0604020202020204" pitchFamily="34" charset="0"/>
              <a:buChar char="•"/>
            </a:pPr>
            <a:r>
              <a:rPr lang="en-US" altLang="en-US" sz="2400" b="1" dirty="0"/>
              <a:t>Time Series</a:t>
            </a:r>
          </a:p>
          <a:p>
            <a:pPr marL="214313" indent="-214313">
              <a:buFont typeface="Arial" panose="020B0604020202020204" pitchFamily="34" charset="0"/>
              <a:buChar char="•"/>
            </a:pPr>
            <a:r>
              <a:rPr lang="en-US" altLang="en-US" sz="2400" b="1" dirty="0"/>
              <a:t>Box plots</a:t>
            </a:r>
          </a:p>
          <a:p>
            <a:pPr marL="214313" indent="-214313">
              <a:buFont typeface="Arial" panose="020B0604020202020204" pitchFamily="34" charset="0"/>
              <a:buChar char="•"/>
            </a:pPr>
            <a:r>
              <a:rPr lang="en-US" altLang="en-US" sz="2400" b="1" dirty="0"/>
              <a:t>Scatter Plots</a:t>
            </a:r>
          </a:p>
          <a:p>
            <a:pPr marL="214313" indent="-214313">
              <a:buFont typeface="Arial" panose="020B0604020202020204" pitchFamily="34" charset="0"/>
              <a:buChar char="•"/>
            </a:pPr>
            <a:r>
              <a:rPr lang="en-US" altLang="en-US" sz="2400" b="1" dirty="0"/>
              <a:t>Bubble Charts</a:t>
            </a:r>
          </a:p>
          <a:p>
            <a:pPr marL="214313" indent="-214313">
              <a:buFont typeface="Arial" panose="020B0604020202020204" pitchFamily="34" charset="0"/>
              <a:buChar char="•"/>
            </a:pPr>
            <a:r>
              <a:rPr lang="en-US" altLang="en-US" sz="2400" b="1" dirty="0"/>
              <a:t>Tree Map</a:t>
            </a:r>
          </a:p>
          <a:p>
            <a:pPr marL="214313" indent="-214313">
              <a:buFont typeface="Arial" panose="020B0604020202020204" pitchFamily="34" charset="0"/>
              <a:buChar char="•"/>
            </a:pPr>
            <a:r>
              <a:rPr lang="en-US" altLang="en-US" sz="2400" b="1" dirty="0"/>
              <a:t>Geospatial Maps</a:t>
            </a:r>
          </a:p>
          <a:p>
            <a:pPr marL="214313"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p:txBody>
      </p:sp>
    </p:spTree>
    <p:extLst>
      <p:ext uri="{BB962C8B-B14F-4D97-AF65-F5344CB8AC3E}">
        <p14:creationId xmlns:p14="http://schemas.microsoft.com/office/powerpoint/2010/main" val="882364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7716" y="1158674"/>
            <a:ext cx="5914986" cy="313932"/>
          </a:xfrm>
          <a:prstGeom prst="rect">
            <a:avLst/>
          </a:prstGeom>
          <a:noFill/>
        </p:spPr>
        <p:txBody>
          <a:bodyPr wrap="square" rtlCol="0">
            <a:spAutoFit/>
          </a:bodyPr>
          <a:lstStyle/>
          <a:p>
            <a:pPr>
              <a:lnSpc>
                <a:spcPct val="80000"/>
              </a:lnSpc>
            </a:pPr>
            <a:r>
              <a:rPr lang="en-US" b="1" dirty="0">
                <a:latin typeface="Arial"/>
                <a:cs typeface="Arial"/>
              </a:rPr>
              <a:t>Coding plots</a:t>
            </a:r>
          </a:p>
        </p:txBody>
      </p:sp>
      <p:sp>
        <p:nvSpPr>
          <p:cNvPr id="2" name="Rectangle 1"/>
          <p:cNvSpPr/>
          <p:nvPr/>
        </p:nvSpPr>
        <p:spPr>
          <a:xfrm>
            <a:off x="1515498" y="1576267"/>
            <a:ext cx="5800358" cy="2377574"/>
          </a:xfrm>
          <a:prstGeom prst="rect">
            <a:avLst/>
          </a:prstGeom>
        </p:spPr>
        <p:txBody>
          <a:bodyPr wrap="square">
            <a:spAutoFit/>
          </a:bodyPr>
          <a:lstStyle/>
          <a:p>
            <a:r>
              <a:rPr lang="en-US" sz="1350" dirty="0"/>
              <a:t>plot {graphics}</a:t>
            </a:r>
          </a:p>
          <a:p>
            <a:endParaRPr lang="en-US" sz="1350" dirty="0"/>
          </a:p>
          <a:p>
            <a:r>
              <a:rPr lang="en-US" sz="1350" b="1" dirty="0"/>
              <a:t>Description</a:t>
            </a:r>
          </a:p>
          <a:p>
            <a:pPr lvl="1"/>
            <a:r>
              <a:rPr lang="en-US" sz="1350" dirty="0"/>
              <a:t>Generic function for plotting of </a:t>
            </a:r>
            <a:r>
              <a:rPr lang="en-US" sz="1350" b="1" dirty="0"/>
              <a:t>R</a:t>
            </a:r>
            <a:r>
              <a:rPr lang="en-US" sz="1350" dirty="0"/>
              <a:t> objects. </a:t>
            </a:r>
          </a:p>
          <a:p>
            <a:pPr lvl="1"/>
            <a:r>
              <a:rPr lang="en-US" sz="1350" b="1" dirty="0"/>
              <a:t>Usage</a:t>
            </a:r>
          </a:p>
          <a:p>
            <a:pPr lvl="1"/>
            <a:r>
              <a:rPr lang="en-US" sz="1350" dirty="0"/>
              <a:t>plot(x, y, …)</a:t>
            </a:r>
          </a:p>
          <a:p>
            <a:pPr lvl="1"/>
            <a:endParaRPr lang="en-US" sz="1350" dirty="0"/>
          </a:p>
          <a:p>
            <a:endParaRPr lang="en-US" sz="1350" dirty="0"/>
          </a:p>
          <a:p>
            <a:endParaRPr lang="en-US" sz="1350" dirty="0"/>
          </a:p>
          <a:p>
            <a:endParaRPr lang="en-US" sz="1350" dirty="0"/>
          </a:p>
          <a:p>
            <a:endParaRPr lang="en-US" sz="1350" dirty="0"/>
          </a:p>
        </p:txBody>
      </p:sp>
      <p:graphicFrame>
        <p:nvGraphicFramePr>
          <p:cNvPr id="8" name="Table 7"/>
          <p:cNvGraphicFramePr>
            <a:graphicFrameLocks noGrp="1"/>
          </p:cNvGraphicFramePr>
          <p:nvPr>
            <p:extLst/>
          </p:nvPr>
        </p:nvGraphicFramePr>
        <p:xfrm>
          <a:off x="1515498" y="2862506"/>
          <a:ext cx="6172200" cy="1143000"/>
        </p:xfrm>
        <a:graphic>
          <a:graphicData uri="http://schemas.openxmlformats.org/drawingml/2006/table">
            <a:tbl>
              <a:tblPr/>
              <a:tblGrid>
                <a:gridCol w="3086100"/>
                <a:gridCol w="3086100"/>
              </a:tblGrid>
              <a:tr h="708660">
                <a:tc>
                  <a:txBody>
                    <a:bodyPr/>
                    <a:lstStyle/>
                    <a:p>
                      <a:r>
                        <a:rPr lang="en-US" sz="1100" dirty="0"/>
                        <a:t>x</a:t>
                      </a:r>
                    </a:p>
                  </a:txBody>
                  <a:tcPr marL="68580" marR="68580" marT="34290" marB="34290">
                    <a:lnL>
                      <a:noFill/>
                    </a:lnL>
                    <a:lnR>
                      <a:noFill/>
                    </a:lnR>
                    <a:lnT>
                      <a:noFill/>
                    </a:lnT>
                    <a:lnB>
                      <a:noFill/>
                    </a:lnB>
                  </a:tcPr>
                </a:tc>
                <a:tc>
                  <a:txBody>
                    <a:bodyPr/>
                    <a:lstStyle/>
                    <a:p>
                      <a:r>
                        <a:rPr lang="en-US" sz="1100" dirty="0"/>
                        <a:t>the coordinates of points in the plot. Alternatively, a single plotting structure, function or </a:t>
                      </a:r>
                      <a:r>
                        <a:rPr lang="en-US" sz="1100" i="1" dirty="0"/>
                        <a:t>any </a:t>
                      </a:r>
                      <a:r>
                        <a:rPr lang="en-US" sz="1100" b="1" i="1" dirty="0">
                          <a:solidFill>
                            <a:srgbClr val="666666"/>
                          </a:solidFill>
                          <a:effectLst/>
                          <a:latin typeface="Courier New"/>
                        </a:rPr>
                        <a:t>R</a:t>
                      </a:r>
                      <a:r>
                        <a:rPr lang="en-US" sz="1100" i="1" dirty="0"/>
                        <a:t> object with a plot method</a:t>
                      </a:r>
                      <a:r>
                        <a:rPr lang="en-US" sz="1100" dirty="0"/>
                        <a:t> can be provided.</a:t>
                      </a:r>
                    </a:p>
                  </a:txBody>
                  <a:tcPr marL="68580" marR="68580" marT="34290" marB="34290">
                    <a:lnL>
                      <a:noFill/>
                    </a:lnL>
                    <a:lnR>
                      <a:noFill/>
                    </a:lnR>
                    <a:lnT>
                      <a:noFill/>
                    </a:lnT>
                    <a:lnB>
                      <a:noFill/>
                    </a:lnB>
                  </a:tcPr>
                </a:tc>
              </a:tr>
              <a:tr h="388620">
                <a:tc>
                  <a:txBody>
                    <a:bodyPr/>
                    <a:lstStyle/>
                    <a:p>
                      <a:r>
                        <a:rPr lang="en-US" sz="1100"/>
                        <a:t>y</a:t>
                      </a:r>
                    </a:p>
                  </a:txBody>
                  <a:tcPr marL="68580" marR="68580" marT="34290" marB="34290">
                    <a:lnL>
                      <a:noFill/>
                    </a:lnL>
                    <a:lnR>
                      <a:noFill/>
                    </a:lnR>
                    <a:lnT>
                      <a:noFill/>
                    </a:lnT>
                    <a:lnB>
                      <a:noFill/>
                    </a:lnB>
                  </a:tcPr>
                </a:tc>
                <a:tc>
                  <a:txBody>
                    <a:bodyPr/>
                    <a:lstStyle/>
                    <a:p>
                      <a:r>
                        <a:rPr lang="en-US" sz="1100" dirty="0"/>
                        <a:t>the y coordinates of points in the plot, </a:t>
                      </a:r>
                      <a:r>
                        <a:rPr lang="en-US" sz="1100" i="1" dirty="0"/>
                        <a:t>optional</a:t>
                      </a:r>
                      <a:r>
                        <a:rPr lang="en-US" sz="1100" dirty="0"/>
                        <a:t> if x is an appropriate structure</a:t>
                      </a:r>
                      <a:r>
                        <a:rPr lang="en-US" sz="1100" dirty="0" smtClean="0"/>
                        <a:t>.</a:t>
                      </a:r>
                    </a:p>
                  </a:txBody>
                  <a:tcPr marL="68580" marR="68580" marT="34290" marB="34290">
                    <a:lnL>
                      <a:noFill/>
                    </a:lnL>
                    <a:lnR>
                      <a:noFill/>
                    </a:lnR>
                    <a:lnT>
                      <a:noFill/>
                    </a:lnT>
                    <a:lnB>
                      <a:noFill/>
                    </a:lnB>
                  </a:tcPr>
                </a:tc>
              </a:tr>
            </a:tbl>
          </a:graphicData>
        </a:graphic>
      </p:graphicFrame>
      <p:sp>
        <p:nvSpPr>
          <p:cNvPr id="10" name="TextBox 9"/>
          <p:cNvSpPr txBox="1"/>
          <p:nvPr/>
        </p:nvSpPr>
        <p:spPr>
          <a:xfrm>
            <a:off x="1885034" y="3705787"/>
            <a:ext cx="5943600" cy="923330"/>
          </a:xfrm>
          <a:prstGeom prst="rect">
            <a:avLst/>
          </a:prstGeom>
          <a:noFill/>
        </p:spPr>
        <p:txBody>
          <a:bodyPr wrap="square" rtlCol="0">
            <a:spAutoFit/>
          </a:bodyPr>
          <a:lstStyle/>
          <a:p>
            <a:r>
              <a:rPr lang="en-US" sz="1350" b="1" dirty="0"/>
              <a:t>main</a:t>
            </a:r>
            <a:r>
              <a:rPr lang="en-US" sz="1350" dirty="0"/>
              <a:t> - an overall title for the plot</a:t>
            </a:r>
          </a:p>
          <a:p>
            <a:r>
              <a:rPr lang="en-US" sz="1350" b="1" dirty="0"/>
              <a:t>sub</a:t>
            </a:r>
            <a:r>
              <a:rPr lang="en-US" sz="1350" dirty="0"/>
              <a:t> - a sub title for the plot</a:t>
            </a:r>
          </a:p>
          <a:p>
            <a:r>
              <a:rPr lang="en-US" sz="1350" b="1" dirty="0" err="1"/>
              <a:t>xlab</a:t>
            </a:r>
            <a:r>
              <a:rPr lang="en-US" sz="1350" dirty="0"/>
              <a:t> - a title for the x axis</a:t>
            </a:r>
          </a:p>
          <a:p>
            <a:r>
              <a:rPr lang="en-US" sz="1350" b="1" dirty="0" err="1"/>
              <a:t>ylab</a:t>
            </a:r>
            <a:r>
              <a:rPr lang="en-US" sz="1350" dirty="0"/>
              <a:t> - a title for the y axis</a:t>
            </a:r>
          </a:p>
        </p:txBody>
      </p:sp>
      <p:sp>
        <p:nvSpPr>
          <p:cNvPr id="6" name="TextBox 5"/>
          <p:cNvSpPr txBox="1"/>
          <p:nvPr/>
        </p:nvSpPr>
        <p:spPr>
          <a:xfrm>
            <a:off x="1885034" y="4732778"/>
            <a:ext cx="5943600" cy="923330"/>
          </a:xfrm>
          <a:prstGeom prst="rect">
            <a:avLst/>
          </a:prstGeom>
          <a:noFill/>
        </p:spPr>
        <p:txBody>
          <a:bodyPr wrap="square" rtlCol="0">
            <a:spAutoFit/>
          </a:bodyPr>
          <a:lstStyle/>
          <a:p>
            <a:r>
              <a:rPr lang="en-US" sz="1350" b="1" dirty="0"/>
              <a:t>*Use the “table” function to filter data by categories </a:t>
            </a:r>
            <a:br>
              <a:rPr lang="en-US" sz="1350" b="1" dirty="0"/>
            </a:br>
            <a:r>
              <a:rPr lang="en-US" sz="1350" b="1" dirty="0"/>
              <a:t>table - </a:t>
            </a:r>
            <a:r>
              <a:rPr lang="en-US" sz="1350" dirty="0"/>
              <a:t>Cross Tabulation and Table Creation. Table uses the cross-classifying factors to build a contingency table of the counts at each combination of factor levels.</a:t>
            </a:r>
          </a:p>
        </p:txBody>
      </p:sp>
    </p:spTree>
    <p:extLst>
      <p:ext uri="{BB962C8B-B14F-4D97-AF65-F5344CB8AC3E}">
        <p14:creationId xmlns:p14="http://schemas.microsoft.com/office/powerpoint/2010/main" val="6014208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3994" y="1399031"/>
            <a:ext cx="5914986" cy="313932"/>
          </a:xfrm>
          <a:prstGeom prst="rect">
            <a:avLst/>
          </a:prstGeom>
          <a:noFill/>
        </p:spPr>
        <p:txBody>
          <a:bodyPr wrap="square" rtlCol="0">
            <a:spAutoFit/>
          </a:bodyPr>
          <a:lstStyle/>
          <a:p>
            <a:pPr>
              <a:lnSpc>
                <a:spcPct val="80000"/>
              </a:lnSpc>
            </a:pPr>
            <a:r>
              <a:rPr lang="en-US" b="1" dirty="0">
                <a:latin typeface="Arial"/>
                <a:cs typeface="Arial"/>
              </a:rPr>
              <a:t>Cars example</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43994" y="2316772"/>
            <a:ext cx="3429000" cy="1754326"/>
          </a:xfrm>
          <a:prstGeom prst="rect">
            <a:avLst/>
          </a:prstGeom>
        </p:spPr>
        <p:txBody>
          <a:bodyPr>
            <a:spAutoFit/>
          </a:bodyPr>
          <a:lstStyle/>
          <a:p>
            <a:r>
              <a:rPr lang="en-US" sz="1350" dirty="0"/>
              <a:t># Cars Examples</a:t>
            </a:r>
          </a:p>
          <a:p>
            <a:r>
              <a:rPr lang="en-US" sz="1350" dirty="0"/>
              <a:t>attach(</a:t>
            </a:r>
            <a:r>
              <a:rPr lang="en-US" sz="1350" dirty="0" err="1"/>
              <a:t>mtcars</a:t>
            </a:r>
            <a:r>
              <a:rPr lang="en-US" sz="1350" dirty="0"/>
              <a:t>)</a:t>
            </a:r>
          </a:p>
          <a:p>
            <a:endParaRPr lang="en-US" sz="1350" dirty="0"/>
          </a:p>
          <a:p>
            <a:r>
              <a:rPr lang="en-US" sz="1350" dirty="0"/>
              <a:t>View(</a:t>
            </a:r>
            <a:r>
              <a:rPr lang="en-US" sz="1350" dirty="0" err="1"/>
              <a:t>mtcars</a:t>
            </a:r>
            <a:r>
              <a:rPr lang="en-US" sz="1350" dirty="0"/>
              <a:t>)</a:t>
            </a:r>
          </a:p>
          <a:p>
            <a:endParaRPr lang="en-US" sz="1350" dirty="0"/>
          </a:p>
          <a:p>
            <a:r>
              <a:rPr lang="en-US" sz="1350" dirty="0"/>
              <a:t>names(</a:t>
            </a:r>
            <a:r>
              <a:rPr lang="en-US" sz="1350" dirty="0" err="1"/>
              <a:t>mtcars</a:t>
            </a:r>
            <a:r>
              <a:rPr lang="en-US" sz="1350" dirty="0"/>
              <a:t>)</a:t>
            </a:r>
          </a:p>
          <a:p>
            <a:endParaRPr lang="en-US" sz="1350" dirty="0"/>
          </a:p>
          <a:p>
            <a:r>
              <a:rPr lang="en-US" sz="1350" dirty="0"/>
              <a:t>summary(</a:t>
            </a:r>
            <a:r>
              <a:rPr lang="en-US" sz="1350" dirty="0" err="1"/>
              <a:t>mtcars</a:t>
            </a:r>
            <a:r>
              <a:rPr lang="en-US" sz="1350" dirty="0"/>
              <a: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22" y="2316774"/>
            <a:ext cx="4463726" cy="191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7629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6210" y="1367907"/>
            <a:ext cx="5914986" cy="313932"/>
          </a:xfrm>
          <a:prstGeom prst="rect">
            <a:avLst/>
          </a:prstGeom>
          <a:noFill/>
        </p:spPr>
        <p:txBody>
          <a:bodyPr wrap="square" rtlCol="0">
            <a:spAutoFit/>
          </a:bodyPr>
          <a:lstStyle/>
          <a:p>
            <a:pPr>
              <a:lnSpc>
                <a:spcPct val="80000"/>
              </a:lnSpc>
            </a:pPr>
            <a:r>
              <a:rPr lang="en-US" b="1" dirty="0">
                <a:latin typeface="Arial"/>
                <a:cs typeface="Arial"/>
              </a:rPr>
              <a:t>Data </a:t>
            </a:r>
            <a:r>
              <a:rPr lang="en-US" b="1" dirty="0" err="1">
                <a:latin typeface="Arial"/>
                <a:cs typeface="Arial"/>
              </a:rPr>
              <a:t>Viz</a:t>
            </a:r>
            <a:r>
              <a:rPr lang="en-US" b="1" dirty="0">
                <a:latin typeface="Arial"/>
                <a:cs typeface="Arial"/>
              </a:rPr>
              <a:t> </a:t>
            </a:r>
            <a:r>
              <a:rPr lang="mr-IN" b="1" dirty="0">
                <a:latin typeface="Arial"/>
                <a:cs typeface="Arial"/>
              </a:rPr>
              <a:t>&lt;</a:t>
            </a:r>
            <a:r>
              <a:rPr lang="en-US" b="1" dirty="0">
                <a:latin typeface="Arial"/>
                <a:cs typeface="Arial"/>
              </a:rPr>
              <a:t> Bar Chart</a:t>
            </a:r>
          </a:p>
        </p:txBody>
      </p:sp>
      <p:sp>
        <p:nvSpPr>
          <p:cNvPr id="6" name="TextBox 5"/>
          <p:cNvSpPr txBox="1"/>
          <p:nvPr/>
        </p:nvSpPr>
        <p:spPr>
          <a:xfrm>
            <a:off x="1260194" y="1513331"/>
            <a:ext cx="6627020" cy="2308324"/>
          </a:xfrm>
          <a:prstGeom prst="rect">
            <a:avLst/>
          </a:prstGeom>
          <a:noFill/>
        </p:spPr>
        <p:txBody>
          <a:bodyPr wrap="square" rtlCol="0">
            <a:spAutoFit/>
          </a:bodyPr>
          <a:lstStyle/>
          <a:p>
            <a:pPr marL="214313"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557213" lvl="1" indent="-214313">
              <a:buFont typeface="Arial" panose="020B0604020202020204" pitchFamily="34" charset="0"/>
              <a:buChar char="•"/>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a:p>
            <a:pPr marL="257175" indent="-257175">
              <a:buFont typeface="+mj-lt"/>
              <a:buAutoNum type="arabicPeriod"/>
            </a:pPr>
            <a:endParaRPr lang="en-US" alt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83" y="1827263"/>
            <a:ext cx="8200031" cy="4881021"/>
          </a:xfrm>
          <a:prstGeom prst="rect">
            <a:avLst/>
          </a:prstGeom>
        </p:spPr>
      </p:pic>
    </p:spTree>
    <p:extLst>
      <p:ext uri="{BB962C8B-B14F-4D97-AF65-F5344CB8AC3E}">
        <p14:creationId xmlns:p14="http://schemas.microsoft.com/office/powerpoint/2010/main" val="10511133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6716" y="1480188"/>
            <a:ext cx="5914986" cy="313932"/>
          </a:xfrm>
          <a:prstGeom prst="rect">
            <a:avLst/>
          </a:prstGeom>
          <a:noFill/>
        </p:spPr>
        <p:txBody>
          <a:bodyPr wrap="square" rtlCol="0">
            <a:spAutoFit/>
          </a:bodyPr>
          <a:lstStyle/>
          <a:p>
            <a:pPr>
              <a:lnSpc>
                <a:spcPct val="80000"/>
              </a:lnSpc>
            </a:pPr>
            <a:r>
              <a:rPr lang="en-US" b="1" dirty="0" err="1">
                <a:latin typeface="Arial"/>
                <a:cs typeface="Arial"/>
              </a:rPr>
              <a:t>Piechart</a:t>
            </a:r>
            <a:endParaRPr lang="en-US" b="1" dirty="0">
              <a:latin typeface="Arial"/>
              <a:cs typeface="Arial"/>
            </a:endParaRP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373980" y="4425954"/>
            <a:ext cx="3429000" cy="507831"/>
          </a:xfrm>
          <a:prstGeom prst="rect">
            <a:avLst/>
          </a:prstGeom>
        </p:spPr>
        <p:txBody>
          <a:bodyPr>
            <a:spAutoFit/>
          </a:bodyPr>
          <a:lstStyle/>
          <a:p>
            <a:r>
              <a:rPr lang="en-US" sz="1350" dirty="0"/>
              <a:t>#</a:t>
            </a:r>
            <a:r>
              <a:rPr lang="en-US" sz="1350" dirty="0" err="1"/>
              <a:t>piechart</a:t>
            </a:r>
            <a:endParaRPr lang="en-US" sz="1350" dirty="0"/>
          </a:p>
          <a:p>
            <a:r>
              <a:rPr lang="en-US" sz="1350" dirty="0"/>
              <a:t>pie(table(</a:t>
            </a:r>
            <a:r>
              <a:rPr lang="en-US" sz="1350" dirty="0" err="1"/>
              <a:t>mtcars$cyl</a:t>
            </a:r>
            <a:r>
              <a:rPr lang="en-US" sz="1350" dirty="0"/>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77" y="1852194"/>
            <a:ext cx="3149203" cy="270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4441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1240" y="1375294"/>
            <a:ext cx="5914986" cy="313932"/>
          </a:xfrm>
          <a:prstGeom prst="rect">
            <a:avLst/>
          </a:prstGeom>
          <a:noFill/>
        </p:spPr>
        <p:txBody>
          <a:bodyPr wrap="square" rtlCol="0">
            <a:spAutoFit/>
          </a:bodyPr>
          <a:lstStyle/>
          <a:p>
            <a:pPr>
              <a:lnSpc>
                <a:spcPct val="80000"/>
              </a:lnSpc>
            </a:pPr>
            <a:r>
              <a:rPr lang="en-US" b="1" dirty="0">
                <a:latin typeface="Arial"/>
                <a:cs typeface="Arial"/>
              </a:rPr>
              <a:t>histogram</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450180" y="2194553"/>
            <a:ext cx="3429000" cy="507831"/>
          </a:xfrm>
          <a:prstGeom prst="rect">
            <a:avLst/>
          </a:prstGeom>
        </p:spPr>
        <p:txBody>
          <a:bodyPr>
            <a:spAutoFit/>
          </a:bodyPr>
          <a:lstStyle/>
          <a:p>
            <a:r>
              <a:rPr lang="en-US" sz="1350" dirty="0"/>
              <a:t>#histogram</a:t>
            </a:r>
          </a:p>
          <a:p>
            <a:r>
              <a:rPr lang="en-US" sz="1350" dirty="0" err="1"/>
              <a:t>hist</a:t>
            </a:r>
            <a:r>
              <a:rPr lang="en-US" sz="1350" dirty="0"/>
              <a:t>(</a:t>
            </a:r>
            <a:r>
              <a:rPr lang="en-US" sz="1350" dirty="0" err="1"/>
              <a:t>mtcars$mpg</a:t>
            </a:r>
            <a:r>
              <a:rPr lang="en-US" sz="1350" dirty="0"/>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66" y="1666143"/>
            <a:ext cx="4379402" cy="33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6385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737" y="1253607"/>
            <a:ext cx="5914986" cy="313932"/>
          </a:xfrm>
          <a:prstGeom prst="rect">
            <a:avLst/>
          </a:prstGeom>
          <a:noFill/>
        </p:spPr>
        <p:txBody>
          <a:bodyPr wrap="square" rtlCol="0">
            <a:spAutoFit/>
          </a:bodyPr>
          <a:lstStyle/>
          <a:p>
            <a:pPr>
              <a:lnSpc>
                <a:spcPct val="80000"/>
              </a:lnSpc>
            </a:pPr>
            <a:r>
              <a:rPr lang="en-US" b="1" dirty="0">
                <a:latin typeface="Arial"/>
                <a:cs typeface="Arial"/>
              </a:rPr>
              <a:t>Box plot </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878064" y="2766103"/>
            <a:ext cx="2280139" cy="507831"/>
          </a:xfrm>
          <a:prstGeom prst="rect">
            <a:avLst/>
          </a:prstGeom>
        </p:spPr>
        <p:txBody>
          <a:bodyPr wrap="square">
            <a:spAutoFit/>
          </a:bodyPr>
          <a:lstStyle/>
          <a:p>
            <a:r>
              <a:rPr lang="en-US" sz="1350" dirty="0"/>
              <a:t>#Distribution of </a:t>
            </a:r>
            <a:r>
              <a:rPr lang="en-US" sz="1350" dirty="0" smtClean="0"/>
              <a:t>mpg</a:t>
            </a:r>
            <a:endParaRPr lang="en-US" sz="1350" dirty="0"/>
          </a:p>
          <a:p>
            <a:r>
              <a:rPr lang="en-US" sz="1350" dirty="0" smtClean="0"/>
              <a:t>boxplot(</a:t>
            </a:r>
            <a:r>
              <a:rPr lang="en-US" sz="1350" dirty="0" err="1" smtClean="0"/>
              <a:t>mtcars$mpg</a:t>
            </a:r>
            <a:r>
              <a:rPr lang="en-US" sz="1350" dirty="0" smtClean="0"/>
              <a:t>)</a:t>
            </a:r>
            <a:endParaRPr lang="en-US" sz="135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626" y="1929678"/>
            <a:ext cx="5468374" cy="2542734"/>
          </a:xfrm>
          <a:prstGeom prst="rect">
            <a:avLst/>
          </a:prstGeom>
        </p:spPr>
      </p:pic>
    </p:spTree>
    <p:extLst>
      <p:ext uri="{BB962C8B-B14F-4D97-AF65-F5344CB8AC3E}">
        <p14:creationId xmlns:p14="http://schemas.microsoft.com/office/powerpoint/2010/main" val="16072924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6801" y="1296007"/>
            <a:ext cx="5914986" cy="313932"/>
          </a:xfrm>
          <a:prstGeom prst="rect">
            <a:avLst/>
          </a:prstGeom>
          <a:noFill/>
        </p:spPr>
        <p:txBody>
          <a:bodyPr wrap="square" rtlCol="0">
            <a:spAutoFit/>
          </a:bodyPr>
          <a:lstStyle/>
          <a:p>
            <a:pPr>
              <a:lnSpc>
                <a:spcPct val="80000"/>
              </a:lnSpc>
            </a:pPr>
            <a:r>
              <a:rPr lang="en-US" b="1" dirty="0">
                <a:latin typeface="Arial"/>
                <a:cs typeface="Arial"/>
              </a:rPr>
              <a:t>Time series plot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004" y="2688354"/>
            <a:ext cx="3129290" cy="12669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509" y="3300730"/>
            <a:ext cx="2432539" cy="19166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508" y="1579707"/>
            <a:ext cx="2413542" cy="1721024"/>
          </a:xfrm>
          <a:prstGeom prst="rect">
            <a:avLst/>
          </a:prstGeom>
        </p:spPr>
      </p:pic>
    </p:spTree>
    <p:extLst>
      <p:ext uri="{BB962C8B-B14F-4D97-AF65-F5344CB8AC3E}">
        <p14:creationId xmlns:p14="http://schemas.microsoft.com/office/powerpoint/2010/main" val="784045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2440" y="1327544"/>
            <a:ext cx="5914986" cy="313932"/>
          </a:xfrm>
          <a:prstGeom prst="rect">
            <a:avLst/>
          </a:prstGeom>
          <a:noFill/>
        </p:spPr>
        <p:txBody>
          <a:bodyPr wrap="square" rtlCol="0">
            <a:spAutoFit/>
          </a:bodyPr>
          <a:lstStyle/>
          <a:p>
            <a:pPr>
              <a:lnSpc>
                <a:spcPct val="80000"/>
              </a:lnSpc>
            </a:pPr>
            <a:r>
              <a:rPr lang="en-US" b="1" dirty="0">
                <a:latin typeface="Arial"/>
                <a:cs typeface="Arial"/>
              </a:rPr>
              <a:t>Scatter Plot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72440" y="2576276"/>
            <a:ext cx="2227385" cy="1131079"/>
          </a:xfrm>
          <a:prstGeom prst="rect">
            <a:avLst/>
          </a:prstGeom>
        </p:spPr>
        <p:txBody>
          <a:bodyPr wrap="square">
            <a:spAutoFit/>
          </a:bodyPr>
          <a:lstStyle/>
          <a:p>
            <a:r>
              <a:rPr lang="en-US" sz="1350" dirty="0"/>
              <a:t>#scatter plot</a:t>
            </a:r>
          </a:p>
          <a:p>
            <a:r>
              <a:rPr lang="en-US" sz="1350" dirty="0"/>
              <a:t>library(ggplot2)</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"point")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706" y="1878378"/>
            <a:ext cx="3224054" cy="3025140"/>
          </a:xfrm>
          <a:prstGeom prst="rect">
            <a:avLst/>
          </a:prstGeom>
        </p:spPr>
      </p:pic>
    </p:spTree>
    <p:extLst>
      <p:ext uri="{BB962C8B-B14F-4D97-AF65-F5344CB8AC3E}">
        <p14:creationId xmlns:p14="http://schemas.microsoft.com/office/powerpoint/2010/main" val="11680041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4732" y="1287042"/>
            <a:ext cx="5914986" cy="313932"/>
          </a:xfrm>
          <a:prstGeom prst="rect">
            <a:avLst/>
          </a:prstGeom>
          <a:noFill/>
        </p:spPr>
        <p:txBody>
          <a:bodyPr wrap="square" rtlCol="0">
            <a:spAutoFit/>
          </a:bodyPr>
          <a:lstStyle/>
          <a:p>
            <a:pPr>
              <a:lnSpc>
                <a:spcPct val="80000"/>
              </a:lnSpc>
            </a:pPr>
            <a:r>
              <a:rPr lang="en-US" b="1" dirty="0">
                <a:latin typeface="Arial"/>
                <a:cs typeface="Arial"/>
              </a:rPr>
              <a:t>Scatter Plot 2 </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656195" y="2531098"/>
            <a:ext cx="2561492" cy="1338828"/>
          </a:xfrm>
          <a:prstGeom prst="rect">
            <a:avLst/>
          </a:prstGeom>
        </p:spPr>
        <p:txBody>
          <a:bodyPr wrap="square">
            <a:spAutoFit/>
          </a:bodyPr>
          <a:lstStyle/>
          <a:p>
            <a:r>
              <a:rPr lang="en-US" sz="1350" dirty="0"/>
              <a:t>#scatter plot 2 </a:t>
            </a:r>
          </a:p>
          <a:p>
            <a:r>
              <a:rPr lang="en-US" sz="1350" dirty="0"/>
              <a:t>#scatter plot upgrade 1 </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"smooth")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718310"/>
            <a:ext cx="3067718" cy="2941320"/>
          </a:xfrm>
          <a:prstGeom prst="rect">
            <a:avLst/>
          </a:prstGeom>
        </p:spPr>
      </p:pic>
    </p:spTree>
    <p:extLst>
      <p:ext uri="{BB962C8B-B14F-4D97-AF65-F5344CB8AC3E}">
        <p14:creationId xmlns:p14="http://schemas.microsoft.com/office/powerpoint/2010/main" val="92949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Big Data </a:t>
            </a:r>
            <a:r>
              <a:rPr lang="mr-IN" sz="5000" b="1" dirty="0" smtClean="0">
                <a:latin typeface="Arial"/>
                <a:cs typeface="Arial"/>
              </a:rPr>
              <a:t>&lt;</a:t>
            </a:r>
            <a:r>
              <a:rPr lang="en-US" sz="5000" b="1" dirty="0" smtClean="0">
                <a:latin typeface="Arial"/>
                <a:cs typeface="Arial"/>
              </a:rPr>
              <a:t> </a:t>
            </a:r>
          </a:p>
        </p:txBody>
      </p:sp>
      <p:pic>
        <p:nvPicPr>
          <p:cNvPr id="5" name="Picture 2" descr="http://www.blankchapters.com/wp-content/uploads/2012/12/meme-data-data-everyw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681" y="2162318"/>
            <a:ext cx="4450360" cy="331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815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5885" y="1309192"/>
            <a:ext cx="5914986" cy="313932"/>
          </a:xfrm>
          <a:prstGeom prst="rect">
            <a:avLst/>
          </a:prstGeom>
          <a:noFill/>
        </p:spPr>
        <p:txBody>
          <a:bodyPr wrap="square" rtlCol="0">
            <a:spAutoFit/>
          </a:bodyPr>
          <a:lstStyle/>
          <a:p>
            <a:pPr>
              <a:lnSpc>
                <a:spcPct val="80000"/>
              </a:lnSpc>
            </a:pPr>
            <a:r>
              <a:rPr lang="en-US" b="1" dirty="0">
                <a:latin typeface="Arial"/>
                <a:cs typeface="Arial"/>
              </a:rPr>
              <a:t>Scatter Plot 3</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533101" y="2439931"/>
            <a:ext cx="2684585" cy="1131079"/>
          </a:xfrm>
          <a:prstGeom prst="rect">
            <a:avLst/>
          </a:prstGeom>
        </p:spPr>
        <p:txBody>
          <a:bodyPr wrap="square">
            <a:spAutoFit/>
          </a:bodyPr>
          <a:lstStyle/>
          <a:p>
            <a:r>
              <a:rPr lang="en-US" sz="1350" dirty="0"/>
              <a:t>#scatter plot 3 </a:t>
            </a:r>
          </a:p>
          <a:p>
            <a:r>
              <a:rPr lang="en-US" sz="1350" dirty="0"/>
              <a:t># </a:t>
            </a:r>
            <a:r>
              <a:rPr lang="en-US" sz="1350" dirty="0" err="1"/>
              <a:t>qplot</a:t>
            </a:r>
            <a:r>
              <a:rPr lang="en-US" sz="1350" dirty="0"/>
              <a:t>(</a:t>
            </a:r>
            <a:r>
              <a:rPr lang="en-US" sz="1350" dirty="0" err="1"/>
              <a:t>GOOGL.Open</a:t>
            </a:r>
            <a:r>
              <a:rPr lang="en-US" sz="1350" dirty="0"/>
              <a:t>, </a:t>
            </a:r>
            <a:r>
              <a:rPr lang="en-US" sz="1350" dirty="0" err="1"/>
              <a:t>GOOGL.Close</a:t>
            </a:r>
            <a:r>
              <a:rPr lang="en-US" sz="1350" dirty="0"/>
              <a:t>, data = </a:t>
            </a:r>
            <a:r>
              <a:rPr lang="en-US" sz="1350" dirty="0" smtClean="0"/>
              <a:t>GOOGL.2018, </a:t>
            </a:r>
            <a:r>
              <a:rPr lang="en-US" sz="1350" dirty="0" err="1"/>
              <a:t>geom</a:t>
            </a:r>
            <a:r>
              <a:rPr lang="en-US" sz="1350" dirty="0"/>
              <a:t> = c("</a:t>
            </a:r>
            <a:r>
              <a:rPr lang="en-US" sz="1350" dirty="0" err="1"/>
              <a:t>point","smooth</a:t>
            </a:r>
            <a:r>
              <a:rPr lang="en-US" sz="1350"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023" y="1570931"/>
            <a:ext cx="3506225" cy="3321450"/>
          </a:xfrm>
          <a:prstGeom prst="rect">
            <a:avLst/>
          </a:prstGeom>
        </p:spPr>
      </p:pic>
    </p:spTree>
    <p:extLst>
      <p:ext uri="{BB962C8B-B14F-4D97-AF65-F5344CB8AC3E}">
        <p14:creationId xmlns:p14="http://schemas.microsoft.com/office/powerpoint/2010/main" val="8876037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2138" y="1277934"/>
            <a:ext cx="5914986" cy="313932"/>
          </a:xfrm>
          <a:prstGeom prst="rect">
            <a:avLst/>
          </a:prstGeom>
          <a:noFill/>
        </p:spPr>
        <p:txBody>
          <a:bodyPr wrap="square" rtlCol="0">
            <a:spAutoFit/>
          </a:bodyPr>
          <a:lstStyle/>
          <a:p>
            <a:pPr>
              <a:lnSpc>
                <a:spcPct val="80000"/>
              </a:lnSpc>
            </a:pPr>
            <a:r>
              <a:rPr lang="en-US" b="1" dirty="0">
                <a:latin typeface="Arial"/>
                <a:cs typeface="Arial"/>
              </a:rPr>
              <a:t>Bubble Chart</a:t>
            </a:r>
          </a:p>
        </p:txBody>
      </p:sp>
      <p:sp>
        <p:nvSpPr>
          <p:cNvPr id="6" name="TextBox 5"/>
          <p:cNvSpPr txBox="1"/>
          <p:nvPr/>
        </p:nvSpPr>
        <p:spPr>
          <a:xfrm>
            <a:off x="1373981" y="1399032"/>
            <a:ext cx="2824306" cy="1200329"/>
          </a:xfrm>
          <a:prstGeom prst="rect">
            <a:avLst/>
          </a:prstGeom>
          <a:noFill/>
        </p:spPr>
        <p:txBody>
          <a:bodyPr wrap="square" rtlCol="0">
            <a:spAutoFit/>
          </a:bodyPr>
          <a:lstStyle/>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a:p>
            <a:pPr marL="257175" indent="-257175">
              <a:buFont typeface="+mj-lt"/>
              <a:buAutoNum type="arabicPeriod"/>
            </a:pPr>
            <a:endParaRPr lang="en-US" altLang="en-US" b="1" dirty="0"/>
          </a:p>
        </p:txBody>
      </p:sp>
      <p:sp>
        <p:nvSpPr>
          <p:cNvPr id="3" name="Rectangle 2"/>
          <p:cNvSpPr/>
          <p:nvPr/>
        </p:nvSpPr>
        <p:spPr>
          <a:xfrm>
            <a:off x="1560595" y="2480963"/>
            <a:ext cx="2637692" cy="1546577"/>
          </a:xfrm>
          <a:prstGeom prst="rect">
            <a:avLst/>
          </a:prstGeom>
        </p:spPr>
        <p:txBody>
          <a:bodyPr wrap="square">
            <a:spAutoFit/>
          </a:bodyPr>
          <a:lstStyle/>
          <a:p>
            <a:r>
              <a:rPr lang="en-US" sz="1350" dirty="0"/>
              <a:t>#Bubble Chart</a:t>
            </a:r>
          </a:p>
          <a:p>
            <a:r>
              <a:rPr lang="en-US" sz="1350" dirty="0"/>
              <a:t># </a:t>
            </a:r>
            <a:r>
              <a:rPr lang="en-US" sz="1350" dirty="0" err="1" smtClean="0"/>
              <a:t>ggplot</a:t>
            </a:r>
            <a:r>
              <a:rPr lang="en-US" sz="1350" dirty="0" smtClean="0"/>
              <a:t>(data=GOOGL.2018, </a:t>
            </a:r>
            <a:r>
              <a:rPr lang="en-US" sz="1350" dirty="0" err="1"/>
              <a:t>aes</a:t>
            </a:r>
            <a:r>
              <a:rPr lang="en-US" sz="1350" dirty="0"/>
              <a:t>(x=</a:t>
            </a:r>
            <a:r>
              <a:rPr lang="en-US" sz="1350" dirty="0" err="1"/>
              <a:t>GOOGL.Open</a:t>
            </a:r>
            <a:r>
              <a:rPr lang="en-US" sz="1350" dirty="0"/>
              <a:t>, y=</a:t>
            </a:r>
            <a:r>
              <a:rPr lang="en-US" sz="1350" dirty="0" err="1"/>
              <a:t>GOOGL.Close</a:t>
            </a:r>
            <a:r>
              <a:rPr lang="en-US" sz="1350" dirty="0"/>
              <a:t>)) +  </a:t>
            </a:r>
            <a:r>
              <a:rPr lang="en-US" sz="1350" dirty="0" err="1"/>
              <a:t>geom_point</a:t>
            </a:r>
            <a:r>
              <a:rPr lang="en-US" sz="1350" dirty="0"/>
              <a:t>(</a:t>
            </a:r>
            <a:r>
              <a:rPr lang="en-US" sz="1350" dirty="0" err="1"/>
              <a:t>aes</a:t>
            </a:r>
            <a:r>
              <a:rPr lang="en-US" sz="1350" dirty="0"/>
              <a:t>(size=</a:t>
            </a:r>
            <a:r>
              <a:rPr lang="en-US" sz="1350" dirty="0" err="1"/>
              <a:t>GOOGL.Volume</a:t>
            </a:r>
            <a:r>
              <a:rPr lang="en-US" sz="1350" dirty="0"/>
              <a:t>)) +  theme(</a:t>
            </a:r>
            <a:r>
              <a:rPr lang="en-US" sz="1350" dirty="0" err="1"/>
              <a:t>legend.position</a:t>
            </a:r>
            <a:r>
              <a:rPr lang="en-US" sz="1350" dirty="0"/>
              <a:t> = "none")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1" y="1775893"/>
            <a:ext cx="3512324" cy="3312657"/>
          </a:xfrm>
          <a:prstGeom prst="rect">
            <a:avLst/>
          </a:prstGeom>
        </p:spPr>
      </p:pic>
    </p:spTree>
    <p:extLst>
      <p:ext uri="{BB962C8B-B14F-4D97-AF65-F5344CB8AC3E}">
        <p14:creationId xmlns:p14="http://schemas.microsoft.com/office/powerpoint/2010/main" val="4965288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563" y="1333406"/>
            <a:ext cx="5914986" cy="313932"/>
          </a:xfrm>
          <a:prstGeom prst="rect">
            <a:avLst/>
          </a:prstGeom>
          <a:noFill/>
        </p:spPr>
        <p:txBody>
          <a:bodyPr wrap="square" rtlCol="0">
            <a:spAutoFit/>
          </a:bodyPr>
          <a:lstStyle/>
          <a:p>
            <a:pPr>
              <a:lnSpc>
                <a:spcPct val="80000"/>
              </a:lnSpc>
            </a:pPr>
            <a:r>
              <a:rPr lang="en-US" b="1" dirty="0" err="1">
                <a:latin typeface="Arial"/>
                <a:cs typeface="Arial"/>
              </a:rPr>
              <a:t>TreeMap</a:t>
            </a:r>
            <a:endParaRPr lang="en-US" b="1" dirty="0">
              <a:latin typeface="Arial"/>
              <a:cs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2209800"/>
            <a:ext cx="7785100" cy="2425700"/>
          </a:xfrm>
          <a:prstGeom prst="rect">
            <a:avLst/>
          </a:prstGeom>
        </p:spPr>
      </p:pic>
    </p:spTree>
    <p:extLst>
      <p:ext uri="{BB962C8B-B14F-4D97-AF65-F5344CB8AC3E}">
        <p14:creationId xmlns:p14="http://schemas.microsoft.com/office/powerpoint/2010/main" val="7982642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8762" y="1163420"/>
            <a:ext cx="5914986" cy="313932"/>
          </a:xfrm>
          <a:prstGeom prst="rect">
            <a:avLst/>
          </a:prstGeom>
          <a:noFill/>
        </p:spPr>
        <p:txBody>
          <a:bodyPr wrap="square" rtlCol="0">
            <a:spAutoFit/>
          </a:bodyPr>
          <a:lstStyle/>
          <a:p>
            <a:pPr>
              <a:lnSpc>
                <a:spcPct val="80000"/>
              </a:lnSpc>
            </a:pPr>
            <a:r>
              <a:rPr lang="en-US" b="1" dirty="0" err="1">
                <a:latin typeface="Arial"/>
                <a:cs typeface="Arial"/>
              </a:rPr>
              <a:t>TreeMap</a:t>
            </a:r>
            <a:endParaRPr lang="en-US" b="1"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0"/>
            <a:ext cx="8538331" cy="6858000"/>
          </a:xfrm>
          <a:prstGeom prst="rect">
            <a:avLst/>
          </a:prstGeom>
        </p:spPr>
      </p:pic>
    </p:spTree>
    <p:extLst>
      <p:ext uri="{BB962C8B-B14F-4D97-AF65-F5344CB8AC3E}">
        <p14:creationId xmlns:p14="http://schemas.microsoft.com/office/powerpoint/2010/main" val="12366743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563" y="1333406"/>
            <a:ext cx="5914986" cy="313932"/>
          </a:xfrm>
          <a:prstGeom prst="rect">
            <a:avLst/>
          </a:prstGeom>
          <a:noFill/>
        </p:spPr>
        <p:txBody>
          <a:bodyPr wrap="square" rtlCol="0">
            <a:spAutoFit/>
          </a:bodyPr>
          <a:lstStyle/>
          <a:p>
            <a:pPr>
              <a:lnSpc>
                <a:spcPct val="80000"/>
              </a:lnSpc>
            </a:pPr>
            <a:r>
              <a:rPr lang="en-US" b="1" dirty="0" err="1" smtClean="0">
                <a:latin typeface="Arial"/>
                <a:cs typeface="Arial"/>
              </a:rPr>
              <a:t>Rpivot</a:t>
            </a:r>
            <a:r>
              <a:rPr lang="en-US" b="1" dirty="0" smtClean="0">
                <a:latin typeface="Arial"/>
                <a:cs typeface="Arial"/>
              </a:rPr>
              <a:t> Table</a:t>
            </a:r>
            <a:endParaRPr lang="en-US" b="1" dirty="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472" y="2566029"/>
            <a:ext cx="3632200" cy="1092200"/>
          </a:xfrm>
          <a:prstGeom prst="rect">
            <a:avLst/>
          </a:prstGeom>
        </p:spPr>
      </p:pic>
    </p:spTree>
    <p:extLst>
      <p:ext uri="{BB962C8B-B14F-4D97-AF65-F5344CB8AC3E}">
        <p14:creationId xmlns:p14="http://schemas.microsoft.com/office/powerpoint/2010/main" val="23156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9144000" cy="5638961"/>
          </a:xfrm>
          <a:prstGeom prst="rect">
            <a:avLst/>
          </a:prstGeom>
        </p:spPr>
      </p:pic>
      <p:cxnSp>
        <p:nvCxnSpPr>
          <p:cNvPr id="8" name="Straight Arrow Connector 7"/>
          <p:cNvCxnSpPr/>
          <p:nvPr/>
        </p:nvCxnSpPr>
        <p:spPr>
          <a:xfrm flipH="1">
            <a:off x="3467477" y="271604"/>
            <a:ext cx="697118" cy="597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55445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5192" y="1045946"/>
            <a:ext cx="5914986" cy="313932"/>
          </a:xfrm>
          <a:prstGeom prst="rect">
            <a:avLst/>
          </a:prstGeom>
          <a:noFill/>
        </p:spPr>
        <p:txBody>
          <a:bodyPr wrap="square" rtlCol="0">
            <a:spAutoFit/>
          </a:bodyPr>
          <a:lstStyle/>
          <a:p>
            <a:pPr>
              <a:lnSpc>
                <a:spcPct val="80000"/>
              </a:lnSpc>
            </a:pPr>
            <a:r>
              <a:rPr lang="en-US" b="1" dirty="0">
                <a:latin typeface="Arial"/>
                <a:cs typeface="Arial"/>
              </a:rPr>
              <a:t>R </a:t>
            </a:r>
            <a:r>
              <a:rPr lang="en-US" b="1" dirty="0" smtClean="0">
                <a:latin typeface="Arial"/>
                <a:cs typeface="Arial"/>
              </a:rPr>
              <a:t>Shiny Dashboards</a:t>
            </a:r>
            <a:endParaRPr lang="en-US" b="1" dirty="0">
              <a:latin typeface="Arial"/>
              <a:cs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9878"/>
            <a:ext cx="9144000" cy="4143375"/>
          </a:xfrm>
          <a:prstGeom prst="rect">
            <a:avLst/>
          </a:prstGeom>
        </p:spPr>
      </p:pic>
      <p:sp>
        <p:nvSpPr>
          <p:cNvPr id="3" name="TextBox 2"/>
          <p:cNvSpPr txBox="1"/>
          <p:nvPr/>
        </p:nvSpPr>
        <p:spPr>
          <a:xfrm>
            <a:off x="1258432" y="5884752"/>
            <a:ext cx="6699564" cy="369332"/>
          </a:xfrm>
          <a:prstGeom prst="rect">
            <a:avLst/>
          </a:prstGeom>
          <a:noFill/>
        </p:spPr>
        <p:txBody>
          <a:bodyPr wrap="square" rtlCol="0">
            <a:spAutoFit/>
          </a:bodyPr>
          <a:lstStyle/>
          <a:p>
            <a:r>
              <a:rPr lang="en-US" dirty="0">
                <a:hlinkClick r:id="rId4"/>
              </a:rPr>
              <a:t>https://gallery.shinyapps.io/087-crandash/</a:t>
            </a:r>
            <a:endParaRPr lang="en-US" dirty="0"/>
          </a:p>
        </p:txBody>
      </p:sp>
    </p:spTree>
    <p:extLst>
      <p:ext uri="{BB962C8B-B14F-4D97-AF65-F5344CB8AC3E}">
        <p14:creationId xmlns:p14="http://schemas.microsoft.com/office/powerpoint/2010/main" val="12448958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5192" y="1045946"/>
            <a:ext cx="6429544" cy="313932"/>
          </a:xfrm>
          <a:prstGeom prst="rect">
            <a:avLst/>
          </a:prstGeom>
          <a:noFill/>
        </p:spPr>
        <p:txBody>
          <a:bodyPr wrap="square" rtlCol="0">
            <a:spAutoFit/>
          </a:bodyPr>
          <a:lstStyle/>
          <a:p>
            <a:pPr>
              <a:lnSpc>
                <a:spcPct val="80000"/>
              </a:lnSpc>
            </a:pPr>
            <a:r>
              <a:rPr lang="en-US" b="1" dirty="0" smtClean="0">
                <a:latin typeface="Arial"/>
                <a:cs typeface="Arial"/>
              </a:rPr>
              <a:t>The END </a:t>
            </a:r>
            <a:endParaRPr lang="en-US" b="1" dirty="0">
              <a:latin typeface="Arial"/>
              <a:cs typeface="Arial"/>
            </a:endParaRPr>
          </a:p>
        </p:txBody>
      </p:sp>
      <p:sp>
        <p:nvSpPr>
          <p:cNvPr id="5" name="TextBox 4"/>
          <p:cNvSpPr txBox="1"/>
          <p:nvPr/>
        </p:nvSpPr>
        <p:spPr>
          <a:xfrm>
            <a:off x="1133856" y="2212848"/>
            <a:ext cx="7040880" cy="2308324"/>
          </a:xfrm>
          <a:prstGeom prst="rect">
            <a:avLst/>
          </a:prstGeom>
          <a:noFill/>
        </p:spPr>
        <p:txBody>
          <a:bodyPr wrap="square" rtlCol="0">
            <a:spAutoFit/>
          </a:bodyPr>
          <a:lstStyle/>
          <a:p>
            <a:r>
              <a:rPr lang="en-US" dirty="0" smtClean="0"/>
              <a:t>Contact Info: </a:t>
            </a:r>
          </a:p>
          <a:p>
            <a:endParaRPr lang="en-US" dirty="0"/>
          </a:p>
          <a:p>
            <a:r>
              <a:rPr lang="en-US" dirty="0" smtClean="0"/>
              <a:t>Brennan Lodge</a:t>
            </a:r>
          </a:p>
          <a:p>
            <a:r>
              <a:rPr lang="en-US" dirty="0">
                <a:hlinkClick r:id="rId3"/>
              </a:rPr>
              <a:t>LinkedIn: </a:t>
            </a:r>
            <a:r>
              <a:rPr lang="en-US" dirty="0" smtClean="0">
                <a:hlinkClick r:id="rId3"/>
              </a:rPr>
              <a:t>https</a:t>
            </a:r>
            <a:r>
              <a:rPr lang="en-US" dirty="0">
                <a:hlinkClick r:id="rId3"/>
              </a:rPr>
              <a:t>://www.linkedin.com/in/brennanlodge</a:t>
            </a:r>
            <a:r>
              <a:rPr lang="en-US" dirty="0" smtClean="0">
                <a:hlinkClick r:id="rId3"/>
              </a:rPr>
              <a:t>/</a:t>
            </a:r>
            <a:endParaRPr lang="en-US" dirty="0" smtClean="0"/>
          </a:p>
          <a:p>
            <a:r>
              <a:rPr lang="en-US" dirty="0" smtClean="0"/>
              <a:t>Twitter: @Blodge8</a:t>
            </a:r>
          </a:p>
          <a:p>
            <a:r>
              <a:rPr lang="en-US" dirty="0" err="1" smtClean="0"/>
              <a:t>Lodge.brennan@gmail.com</a:t>
            </a:r>
            <a:endParaRPr lang="en-US" dirty="0" smtClean="0"/>
          </a:p>
          <a:p>
            <a:endParaRPr lang="en-US" dirty="0"/>
          </a:p>
          <a:p>
            <a:r>
              <a:rPr lang="en-US" dirty="0" smtClean="0"/>
              <a:t>Available for onsite trainings</a:t>
            </a:r>
            <a:endParaRPr lang="en-US" dirty="0"/>
          </a:p>
        </p:txBody>
      </p:sp>
    </p:spTree>
    <p:extLst>
      <p:ext uri="{BB962C8B-B14F-4D97-AF65-F5344CB8AC3E}">
        <p14:creationId xmlns:p14="http://schemas.microsoft.com/office/powerpoint/2010/main" val="1073442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537" y="243886"/>
            <a:ext cx="7886648" cy="707886"/>
          </a:xfrm>
          <a:prstGeom prst="rect">
            <a:avLst/>
          </a:prstGeom>
          <a:noFill/>
        </p:spPr>
        <p:txBody>
          <a:bodyPr wrap="square" rtlCol="0">
            <a:spAutoFit/>
          </a:bodyPr>
          <a:lstStyle/>
          <a:p>
            <a:pPr algn="r">
              <a:lnSpc>
                <a:spcPct val="80000"/>
              </a:lnSpc>
            </a:pPr>
            <a:r>
              <a:rPr lang="en-US" sz="5000" b="1" dirty="0" smtClean="0">
                <a:latin typeface="Arial"/>
                <a:cs typeface="Arial"/>
              </a:rPr>
              <a:t>Data Science </a:t>
            </a:r>
            <a:r>
              <a:rPr lang="mr-IN" sz="5000" b="1" dirty="0" smtClean="0">
                <a:latin typeface="Arial"/>
                <a:cs typeface="Arial"/>
              </a:rPr>
              <a:t>&lt;</a:t>
            </a:r>
            <a:r>
              <a:rPr lang="en-US" sz="5000" b="1" dirty="0" smtClean="0">
                <a:latin typeface="Arial"/>
                <a:cs typeface="Arial"/>
              </a:rPr>
              <a:t> </a:t>
            </a:r>
          </a:p>
        </p:txBody>
      </p:sp>
      <p:sp>
        <p:nvSpPr>
          <p:cNvPr id="3" name="TextBox 2"/>
          <p:cNvSpPr txBox="1"/>
          <p:nvPr/>
        </p:nvSpPr>
        <p:spPr>
          <a:xfrm>
            <a:off x="828674" y="2170598"/>
            <a:ext cx="7228205" cy="1938992"/>
          </a:xfrm>
          <a:prstGeom prst="rect">
            <a:avLst/>
          </a:prstGeom>
          <a:noFill/>
        </p:spPr>
        <p:txBody>
          <a:bodyPr wrap="square" rtlCol="0">
            <a:spAutoFit/>
          </a:bodyPr>
          <a:lstStyle/>
          <a:p>
            <a:r>
              <a:rPr lang="en-US" sz="4000" b="1" dirty="0" smtClean="0"/>
              <a:t>Data Science is the study of the generalizable extraction of knowledge from data</a:t>
            </a:r>
            <a:endParaRPr lang="en-US" sz="4000" b="1" dirty="0"/>
          </a:p>
        </p:txBody>
      </p:sp>
    </p:spTree>
    <p:extLst>
      <p:ext uri="{BB962C8B-B14F-4D97-AF65-F5344CB8AC3E}">
        <p14:creationId xmlns:p14="http://schemas.microsoft.com/office/powerpoint/2010/main" val="121847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120" y="375966"/>
            <a:ext cx="8561065" cy="437043"/>
          </a:xfrm>
          <a:prstGeom prst="rect">
            <a:avLst/>
          </a:prstGeom>
          <a:noFill/>
        </p:spPr>
        <p:txBody>
          <a:bodyPr wrap="square" rtlCol="0">
            <a:spAutoFit/>
          </a:bodyPr>
          <a:lstStyle/>
          <a:p>
            <a:pPr algn="r">
              <a:lnSpc>
                <a:spcPct val="80000"/>
              </a:lnSpc>
            </a:pPr>
            <a:r>
              <a:rPr lang="en-US" sz="2800" b="1" dirty="0" smtClean="0">
                <a:latin typeface="Arial"/>
                <a:cs typeface="Arial"/>
              </a:rPr>
              <a:t>R for Data Science </a:t>
            </a:r>
            <a:r>
              <a:rPr lang="mr-IN" sz="2800" b="1" dirty="0" smtClean="0">
                <a:latin typeface="Arial"/>
                <a:cs typeface="Arial"/>
              </a:rPr>
              <a:t>&lt;</a:t>
            </a:r>
            <a:endParaRPr lang="en-US" sz="4800" b="1" dirty="0" smtClean="0">
              <a:latin typeface="Arial"/>
              <a:cs typeface="Arial"/>
            </a:endParaRPr>
          </a:p>
        </p:txBody>
      </p:sp>
      <p:sp>
        <p:nvSpPr>
          <p:cNvPr id="3" name="TextBox 2"/>
          <p:cNvSpPr txBox="1"/>
          <p:nvPr/>
        </p:nvSpPr>
        <p:spPr>
          <a:xfrm>
            <a:off x="930274" y="1195238"/>
            <a:ext cx="7228205" cy="5078313"/>
          </a:xfrm>
          <a:prstGeom prst="rect">
            <a:avLst/>
          </a:prstGeom>
          <a:noFill/>
        </p:spPr>
        <p:txBody>
          <a:bodyPr wrap="square" rtlCol="0">
            <a:spAutoFit/>
          </a:bodyPr>
          <a:lstStyle/>
          <a:p>
            <a:r>
              <a:rPr lang="en-US" sz="3600" dirty="0" smtClean="0"/>
              <a:t>The goal for this class is to empower you to turn raw data into </a:t>
            </a:r>
            <a:r>
              <a:rPr lang="en-US" sz="3600" dirty="0" smtClean="0">
                <a:solidFill>
                  <a:schemeClr val="accent2"/>
                </a:solidFill>
              </a:rPr>
              <a:t>understanding</a:t>
            </a:r>
            <a:r>
              <a:rPr lang="en-US" sz="3600" dirty="0" smtClean="0"/>
              <a:t>, </a:t>
            </a:r>
            <a:r>
              <a:rPr lang="en-US" sz="3600" dirty="0" smtClean="0">
                <a:solidFill>
                  <a:schemeClr val="accent4">
                    <a:lumMod val="60000"/>
                    <a:lumOff val="40000"/>
                  </a:schemeClr>
                </a:solidFill>
              </a:rPr>
              <a:t>insight</a:t>
            </a:r>
            <a:r>
              <a:rPr lang="en-US" sz="3600" dirty="0" smtClean="0"/>
              <a:t>, and </a:t>
            </a:r>
            <a:r>
              <a:rPr lang="en-US" sz="3600" dirty="0" smtClean="0">
                <a:solidFill>
                  <a:srgbClr val="FF0000"/>
                </a:solidFill>
              </a:rPr>
              <a:t>knowledge</a:t>
            </a:r>
            <a:r>
              <a:rPr lang="en-US" sz="3600" dirty="0" smtClean="0"/>
              <a:t>. </a:t>
            </a:r>
          </a:p>
          <a:p>
            <a:endParaRPr lang="en-US" sz="3600" dirty="0"/>
          </a:p>
          <a:p>
            <a:r>
              <a:rPr lang="en-US" sz="3600" b="1" dirty="0" smtClean="0">
                <a:solidFill>
                  <a:schemeClr val="accent5"/>
                </a:solidFill>
              </a:rPr>
              <a:t>R</a:t>
            </a:r>
            <a:r>
              <a:rPr lang="en-US" sz="3600" dirty="0" smtClean="0"/>
              <a:t> is simply a tool that will allow you to do data science</a:t>
            </a:r>
          </a:p>
          <a:p>
            <a:endParaRPr lang="en-US" sz="3600" dirty="0"/>
          </a:p>
          <a:p>
            <a:r>
              <a:rPr lang="en-US" sz="3600" dirty="0" smtClean="0"/>
              <a:t>KNOWLEDGE IS POWER</a:t>
            </a:r>
            <a:endParaRPr lang="en-US" sz="3600" dirty="0"/>
          </a:p>
        </p:txBody>
      </p:sp>
    </p:spTree>
    <p:extLst>
      <p:ext uri="{BB962C8B-B14F-4D97-AF65-F5344CB8AC3E}">
        <p14:creationId xmlns:p14="http://schemas.microsoft.com/office/powerpoint/2010/main" val="169704173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NYCDSA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YCDSA_template" id="{8E5DD873-8D8C-BC4C-B278-AFFF84A7BD29}" vid="{ED8F8F26-271D-F342-8E6F-83381F1481D9}"/>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73427</TotalTime>
  <Words>4160</Words>
  <Application>Microsoft Macintosh PowerPoint</Application>
  <PresentationFormat>On-screen Show (4:3)</PresentationFormat>
  <Paragraphs>725</Paragraphs>
  <Slides>77</Slides>
  <Notes>62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77</vt:i4>
      </vt:variant>
    </vt:vector>
  </HeadingPairs>
  <TitlesOfParts>
    <vt:vector size="92" baseType="lpstr">
      <vt:lpstr>Calibri</vt:lpstr>
      <vt:lpstr>Cambria Math</vt:lpstr>
      <vt:lpstr>Courier New</vt:lpstr>
      <vt:lpstr>Helvetica</vt:lpstr>
      <vt:lpstr>Impact</vt:lpstr>
      <vt:lpstr>Mangal</vt:lpstr>
      <vt:lpstr>Merriweather Sans</vt:lpstr>
      <vt:lpstr>Noto Symbol</vt:lpstr>
      <vt:lpstr>Rockwell</vt:lpstr>
      <vt:lpstr>Rockwell Condensed</vt:lpstr>
      <vt:lpstr>Rockwell Extra Bold</vt:lpstr>
      <vt:lpstr>Wingdings</vt:lpstr>
      <vt:lpstr>Arial</vt:lpstr>
      <vt:lpstr>1_NYCDSA_template</vt:lpstr>
      <vt:lpstr>Wood Type</vt:lpstr>
      <vt:lpstr>R Bootcamp: For Newcomers to R  Predictive Analytics world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Bloomberg LP</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Brennan Lodge</cp:lastModifiedBy>
  <cp:revision>608</cp:revision>
  <cp:lastPrinted>2016-08-02T12:47:55Z</cp:lastPrinted>
  <dcterms:created xsi:type="dcterms:W3CDTF">2013-06-19T20:26:14Z</dcterms:created>
  <dcterms:modified xsi:type="dcterms:W3CDTF">2019-06-16T23:48:34Z</dcterms:modified>
</cp:coreProperties>
</file>